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81" r:id="rId6"/>
    <p:sldId id="284" r:id="rId7"/>
    <p:sldId id="287" r:id="rId8"/>
    <p:sldId id="261" r:id="rId9"/>
    <p:sldId id="288" r:id="rId10"/>
    <p:sldId id="285" r:id="rId11"/>
    <p:sldId id="290" r:id="rId12"/>
    <p:sldId id="293" r:id="rId13"/>
    <p:sldId id="260" r:id="rId14"/>
    <p:sldId id="289" r:id="rId15"/>
    <p:sldId id="282" r:id="rId16"/>
    <p:sldId id="294"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0CEE43-80F5-4F8D-A3AB-D6640B303F31}" v="1" dt="2019-04-26T19:52:01.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339" autoAdjust="0"/>
  </p:normalViewPr>
  <p:slideViewPr>
    <p:cSldViewPr snapToGrid="0">
      <p:cViewPr varScale="1">
        <p:scale>
          <a:sx n="94" d="100"/>
          <a:sy n="94" d="100"/>
        </p:scale>
        <p:origin x="1176" y="96"/>
      </p:cViewPr>
      <p:guideLst/>
    </p:cSldViewPr>
  </p:slideViewPr>
  <p:notesTextViewPr>
    <p:cViewPr>
      <p:scale>
        <a:sx n="1" d="1"/>
        <a:sy n="1" d="1"/>
      </p:scale>
      <p:origin x="0" y="0"/>
    </p:cViewPr>
  </p:notesTextViewPr>
  <p:notesViewPr>
    <p:cSldViewPr snapToGrid="0">
      <p:cViewPr varScale="1">
        <p:scale>
          <a:sx n="136" d="100"/>
          <a:sy n="136" d="100"/>
        </p:scale>
        <p:origin x="120" y="1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FEDE91-1F6E-4BC0-9EF3-3E8229CCCE04}"/>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AD500E-0311-4E5D-B201-1B6651C7BCC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D662B56-439F-4315-8CE9-7BD94EB1F406}" type="datetimeFigureOut">
              <a:rPr lang="en-US" smtClean="0"/>
              <a:t>4/26/2019</a:t>
            </a:fld>
            <a:endParaRPr lang="en-US"/>
          </a:p>
        </p:txBody>
      </p:sp>
      <p:sp>
        <p:nvSpPr>
          <p:cNvPr id="4" name="Footer Placeholder 3">
            <a:extLst>
              <a:ext uri="{FF2B5EF4-FFF2-40B4-BE49-F238E27FC236}">
                <a16:creationId xmlns:a16="http://schemas.microsoft.com/office/drawing/2014/main" id="{90FDC6D0-0530-4F2E-8121-9911E23D2CC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64EDDF6-B3C8-4217-B96E-01A633FFEBA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EADE3F7-B0F4-4DAB-9F2A-23D570A27D22}" type="slidenum">
              <a:rPr lang="en-US" smtClean="0"/>
              <a:t>‹#›</a:t>
            </a:fld>
            <a:endParaRPr lang="en-US"/>
          </a:p>
        </p:txBody>
      </p:sp>
    </p:spTree>
    <p:extLst>
      <p:ext uri="{BB962C8B-B14F-4D97-AF65-F5344CB8AC3E}">
        <p14:creationId xmlns:p14="http://schemas.microsoft.com/office/powerpoint/2010/main" val="10349729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24E4410-4922-42E1-87E4-DB8336586527}" type="datetimeFigureOut">
              <a:rPr lang="en-US" smtClean="0"/>
              <a:t>4/26/2019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6E61E21-71F5-484C-A545-A5224F3162E2}" type="slidenum">
              <a:rPr lang="en-US" smtClean="0"/>
              <a:t>‹#›</a:t>
            </a:fld>
            <a:endParaRPr lang="en-US" dirty="0"/>
          </a:p>
        </p:txBody>
      </p:sp>
    </p:spTree>
    <p:extLst>
      <p:ext uri="{BB962C8B-B14F-4D97-AF65-F5344CB8AC3E}">
        <p14:creationId xmlns:p14="http://schemas.microsoft.com/office/powerpoint/2010/main" val="275042380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16E61E21-71F5-484C-A545-A5224F3162E2}" type="slidenum">
              <a:rPr lang="en-US" smtClean="0"/>
              <a:t>1</a:t>
            </a:fld>
            <a:endParaRPr lang="en-US" dirty="0"/>
          </a:p>
        </p:txBody>
      </p:sp>
    </p:spTree>
    <p:extLst>
      <p:ext uri="{BB962C8B-B14F-4D97-AF65-F5344CB8AC3E}">
        <p14:creationId xmlns:p14="http://schemas.microsoft.com/office/powerpoint/2010/main" val="941318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10</a:t>
            </a:fld>
            <a:endParaRPr lang="en-US" dirty="0"/>
          </a:p>
        </p:txBody>
      </p:sp>
      <p:sp>
        <p:nvSpPr>
          <p:cNvPr id="5" name="Footer Placeholder 4">
            <a:extLst>
              <a:ext uri="{FF2B5EF4-FFF2-40B4-BE49-F238E27FC236}">
                <a16:creationId xmlns:a16="http://schemas.microsoft.com/office/drawing/2014/main" id="{D5038D07-6DC9-4B9F-8136-A1F72C2652FE}"/>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675886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11</a:t>
            </a:fld>
            <a:endParaRPr lang="en-US"/>
          </a:p>
        </p:txBody>
      </p:sp>
      <p:sp>
        <p:nvSpPr>
          <p:cNvPr id="5" name="Footer Placeholder 4">
            <a:extLst>
              <a:ext uri="{FF2B5EF4-FFF2-40B4-BE49-F238E27FC236}">
                <a16:creationId xmlns:a16="http://schemas.microsoft.com/office/drawing/2014/main" id="{99EE4B96-C45B-4A06-AE67-5813239BDC9E}"/>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236508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12</a:t>
            </a:fld>
            <a:endParaRPr lang="en-US"/>
          </a:p>
        </p:txBody>
      </p:sp>
      <p:sp>
        <p:nvSpPr>
          <p:cNvPr id="5" name="Footer Placeholder 4">
            <a:extLst>
              <a:ext uri="{FF2B5EF4-FFF2-40B4-BE49-F238E27FC236}">
                <a16:creationId xmlns:a16="http://schemas.microsoft.com/office/drawing/2014/main" id="{AD02692E-910A-4948-A9D9-22655699C2D1}"/>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901675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13</a:t>
            </a:fld>
            <a:endParaRPr lang="en-US" dirty="0"/>
          </a:p>
        </p:txBody>
      </p:sp>
      <p:sp>
        <p:nvSpPr>
          <p:cNvPr id="5" name="Footer Placeholder 4">
            <a:extLst>
              <a:ext uri="{FF2B5EF4-FFF2-40B4-BE49-F238E27FC236}">
                <a16:creationId xmlns:a16="http://schemas.microsoft.com/office/drawing/2014/main" id="{83AFF09B-C65D-4612-8C39-8AAD532A8BE1}"/>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131598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14</a:t>
            </a:fld>
            <a:endParaRPr lang="en-US" dirty="0"/>
          </a:p>
        </p:txBody>
      </p:sp>
      <p:sp>
        <p:nvSpPr>
          <p:cNvPr id="5" name="Footer Placeholder 4">
            <a:extLst>
              <a:ext uri="{FF2B5EF4-FFF2-40B4-BE49-F238E27FC236}">
                <a16:creationId xmlns:a16="http://schemas.microsoft.com/office/drawing/2014/main" id="{2D48FE21-064D-4835-93E9-516E9846A3FC}"/>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4268782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15</a:t>
            </a:fld>
            <a:endParaRPr lang="en-US" dirty="0"/>
          </a:p>
        </p:txBody>
      </p:sp>
      <p:sp>
        <p:nvSpPr>
          <p:cNvPr id="5" name="Footer Placeholder 4">
            <a:extLst>
              <a:ext uri="{FF2B5EF4-FFF2-40B4-BE49-F238E27FC236}">
                <a16:creationId xmlns:a16="http://schemas.microsoft.com/office/drawing/2014/main" id="{F3F3D1A3-9533-417F-9291-45E360F24310}"/>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538620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16</a:t>
            </a:fld>
            <a:endParaRPr lang="en-US" dirty="0"/>
          </a:p>
        </p:txBody>
      </p:sp>
      <p:sp>
        <p:nvSpPr>
          <p:cNvPr id="5" name="Footer Placeholder 4">
            <a:extLst>
              <a:ext uri="{FF2B5EF4-FFF2-40B4-BE49-F238E27FC236}">
                <a16:creationId xmlns:a16="http://schemas.microsoft.com/office/drawing/2014/main" id="{2D48FE21-064D-4835-93E9-516E9846A3FC}"/>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59484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2</a:t>
            </a:fld>
            <a:endParaRPr lang="en-US" dirty="0"/>
          </a:p>
        </p:txBody>
      </p:sp>
      <p:sp>
        <p:nvSpPr>
          <p:cNvPr id="5" name="Footer Placeholder 4">
            <a:extLst>
              <a:ext uri="{FF2B5EF4-FFF2-40B4-BE49-F238E27FC236}">
                <a16:creationId xmlns:a16="http://schemas.microsoft.com/office/drawing/2014/main" id="{0D2D30B3-E5B3-45D8-BDF2-8670B737F3D1}"/>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527799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E61E21-71F5-484C-A545-A5224F3162E2}" type="slidenum">
              <a:rPr lang="en-US" smtClean="0"/>
              <a:t>3</a:t>
            </a:fld>
            <a:endParaRPr lang="en-US" dirty="0"/>
          </a:p>
        </p:txBody>
      </p:sp>
      <p:sp>
        <p:nvSpPr>
          <p:cNvPr id="5" name="Footer Placeholder 4">
            <a:extLst>
              <a:ext uri="{FF2B5EF4-FFF2-40B4-BE49-F238E27FC236}">
                <a16:creationId xmlns:a16="http://schemas.microsoft.com/office/drawing/2014/main" id="{B5858D37-4822-4E98-879A-73B7D13D2D95}"/>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833326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4</a:t>
            </a:fld>
            <a:endParaRPr lang="en-US" dirty="0"/>
          </a:p>
        </p:txBody>
      </p:sp>
      <p:sp>
        <p:nvSpPr>
          <p:cNvPr id="5" name="Footer Placeholder 4">
            <a:extLst>
              <a:ext uri="{FF2B5EF4-FFF2-40B4-BE49-F238E27FC236}">
                <a16:creationId xmlns:a16="http://schemas.microsoft.com/office/drawing/2014/main" id="{A108CEA4-A5D5-49C8-9C6C-3897948942CF}"/>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745723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5</a:t>
            </a:fld>
            <a:endParaRPr lang="en-US" dirty="0"/>
          </a:p>
        </p:txBody>
      </p:sp>
      <p:sp>
        <p:nvSpPr>
          <p:cNvPr id="5" name="Footer Placeholder 4">
            <a:extLst>
              <a:ext uri="{FF2B5EF4-FFF2-40B4-BE49-F238E27FC236}">
                <a16:creationId xmlns:a16="http://schemas.microsoft.com/office/drawing/2014/main" id="{0B98B585-9A5C-447B-B7FF-35CE092346ED}"/>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130036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6</a:t>
            </a:fld>
            <a:endParaRPr lang="en-US" dirty="0"/>
          </a:p>
        </p:txBody>
      </p:sp>
      <p:sp>
        <p:nvSpPr>
          <p:cNvPr id="5" name="Footer Placeholder 4">
            <a:extLst>
              <a:ext uri="{FF2B5EF4-FFF2-40B4-BE49-F238E27FC236}">
                <a16:creationId xmlns:a16="http://schemas.microsoft.com/office/drawing/2014/main" id="{3AE70053-B634-4659-95D4-F0B2BB18AE39}"/>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460932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7</a:t>
            </a:fld>
            <a:endParaRPr lang="en-US" dirty="0"/>
          </a:p>
        </p:txBody>
      </p:sp>
      <p:sp>
        <p:nvSpPr>
          <p:cNvPr id="5" name="Footer Placeholder 4">
            <a:extLst>
              <a:ext uri="{FF2B5EF4-FFF2-40B4-BE49-F238E27FC236}">
                <a16:creationId xmlns:a16="http://schemas.microsoft.com/office/drawing/2014/main" id="{8E9544E1-1187-44E6-8185-A5F8A21189D7}"/>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116610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8</a:t>
            </a:fld>
            <a:endParaRPr lang="en-US" dirty="0"/>
          </a:p>
        </p:txBody>
      </p:sp>
      <p:sp>
        <p:nvSpPr>
          <p:cNvPr id="5" name="Footer Placeholder 4">
            <a:extLst>
              <a:ext uri="{FF2B5EF4-FFF2-40B4-BE49-F238E27FC236}">
                <a16:creationId xmlns:a16="http://schemas.microsoft.com/office/drawing/2014/main" id="{23CADA3F-ACF5-4BB3-AFB1-3EB3BD752E14}"/>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710755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61E21-71F5-484C-A545-A5224F3162E2}" type="slidenum">
              <a:rPr lang="en-US" smtClean="0"/>
              <a:t>9</a:t>
            </a:fld>
            <a:endParaRPr lang="en-US" dirty="0"/>
          </a:p>
        </p:txBody>
      </p:sp>
      <p:sp>
        <p:nvSpPr>
          <p:cNvPr id="5" name="Footer Placeholder 4">
            <a:extLst>
              <a:ext uri="{FF2B5EF4-FFF2-40B4-BE49-F238E27FC236}">
                <a16:creationId xmlns:a16="http://schemas.microsoft.com/office/drawing/2014/main" id="{52EA5754-BECF-41BC-AFAA-E23C682D85A6}"/>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4116662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5B8879-5793-45AD-9E1A-47A047BD01F9}"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C5E367-13D3-4C9F-8327-4EACA46E2D5F}" type="datetime1">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FE1B6C5-CE8C-4215-9BCD-466003362CC1}"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6F9E15-AEC4-43B3-87D9-E27C120C50EF}"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951C4A-0481-494A-8FD1-80039D9A0715}"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74E275-CD4A-46A0-8A1E-56782DB03DF3}" type="datetime1">
              <a:rPr lang="en-US" smtClean="0"/>
              <a:t>4/26/2019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347028E-42C5-47FA-84BF-2D2DD2365D5A}" type="datetime1">
              <a:rPr lang="en-US" smtClean="0"/>
              <a:t>4/26/2019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F96A5C-D53D-4B76-B6DA-CE3781471CC5}"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A8EFD7-3AB9-4A43-8DAC-394865EF74F5}"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77BF7-85DB-4D42-9D58-D497EDC752EA}"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A308F-3E25-4B21-90C3-7FF6D26B3564}" type="datetime1">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CDF1A9-08F2-44EA-A18A-8DA6E18DD38E}" type="datetime1">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5305EE-8264-4628-87E8-1445000F75B4}" type="datetime1">
              <a:rPr lang="en-US" smtClean="0"/>
              <a:t>4/26/2019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A186D41-697F-43B6-A9B9-C5911021746D}" type="datetime1">
              <a:rPr lang="en-US" smtClean="0"/>
              <a:t>4/26/2019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C1A62C-E80F-445C-80A5-0EC409BB0263}" type="datetime1">
              <a:rPr lang="en-US" smtClean="0"/>
              <a:t>4/26/2019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DD4115F-C999-4E15-9D82-826F0AA6BCB3}" type="datetime1">
              <a:rPr lang="en-US" smtClean="0"/>
              <a:t>4/26/2019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BAF15-A5F6-4E3F-A280-2DDF03DDCB19}" type="datetime1">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6C4DEF-AF1D-403D-9CA8-853633D6EDE9}" type="datetime1">
              <a:rPr lang="en-US" smtClean="0"/>
              <a:t>4/26/2019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Cited%20Complaints/Groden_Complaint.pdf#page=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Cited%20Complaints/Littell_Complaint.pdf#page=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docs.live.net/5bef1344ae2aa75e/Desktop/Laredo/Cited%20Complaints/Shaw_Complaint.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Cited%20Complaints/Robinson_Complaint.pdf#page=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8D9D7-3DDA-4C03-94A3-2B83BFE0AC57}"/>
              </a:ext>
            </a:extLst>
          </p:cNvPr>
          <p:cNvSpPr>
            <a:spLocks noGrp="1"/>
          </p:cNvSpPr>
          <p:nvPr>
            <p:ph type="ctrTitle"/>
          </p:nvPr>
        </p:nvSpPr>
        <p:spPr>
          <a:xfrm>
            <a:off x="1154955" y="1447800"/>
            <a:ext cx="8825658" cy="2252663"/>
          </a:xfrm>
        </p:spPr>
        <p:txBody>
          <a:bodyPr/>
          <a:lstStyle/>
          <a:p>
            <a:r>
              <a:rPr lang="en-US" dirty="0"/>
              <a:t>1983 Practice Highlights</a:t>
            </a:r>
          </a:p>
        </p:txBody>
      </p:sp>
      <p:sp>
        <p:nvSpPr>
          <p:cNvPr id="3" name="Subtitle 2">
            <a:extLst>
              <a:ext uri="{FF2B5EF4-FFF2-40B4-BE49-F238E27FC236}">
                <a16:creationId xmlns:a16="http://schemas.microsoft.com/office/drawing/2014/main" id="{D45B62F1-7F32-4425-9605-EDD4F8678805}"/>
              </a:ext>
            </a:extLst>
          </p:cNvPr>
          <p:cNvSpPr>
            <a:spLocks noGrp="1"/>
          </p:cNvSpPr>
          <p:nvPr>
            <p:ph type="subTitle" idx="1"/>
          </p:nvPr>
        </p:nvSpPr>
        <p:spPr>
          <a:xfrm>
            <a:off x="1154955" y="4157663"/>
            <a:ext cx="9746408" cy="1671637"/>
          </a:xfrm>
        </p:spPr>
        <p:txBody>
          <a:bodyPr>
            <a:normAutofit/>
          </a:bodyPr>
          <a:lstStyle/>
          <a:p>
            <a:pPr algn="r"/>
            <a:endParaRPr lang="en-US" dirty="0"/>
          </a:p>
          <a:p>
            <a:pPr algn="r"/>
            <a:r>
              <a:rPr lang="en-US" dirty="0"/>
              <a:t>Texas State Bar – Government Law Section</a:t>
            </a:r>
          </a:p>
          <a:p>
            <a:pPr algn="r"/>
            <a:r>
              <a:rPr lang="en-US" dirty="0"/>
              <a:t>Laredo roadshow, April 26, 2019</a:t>
            </a:r>
          </a:p>
        </p:txBody>
      </p:sp>
    </p:spTree>
    <p:extLst>
      <p:ext uri="{BB962C8B-B14F-4D97-AF65-F5344CB8AC3E}">
        <p14:creationId xmlns:p14="http://schemas.microsoft.com/office/powerpoint/2010/main" val="1156077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ECC5-AD26-4F6E-A2BD-6D53693B7A3C}"/>
              </a:ext>
            </a:extLst>
          </p:cNvPr>
          <p:cNvSpPr>
            <a:spLocks noGrp="1"/>
          </p:cNvSpPr>
          <p:nvPr>
            <p:ph type="title"/>
          </p:nvPr>
        </p:nvSpPr>
        <p:spPr/>
        <p:txBody>
          <a:bodyPr/>
          <a:lstStyle/>
          <a:p>
            <a:r>
              <a:rPr lang="en-US" dirty="0"/>
              <a:t>Pleading Facts and Law in Municipal Liability Claims</a:t>
            </a:r>
          </a:p>
        </p:txBody>
      </p:sp>
      <p:sp>
        <p:nvSpPr>
          <p:cNvPr id="3" name="Content Placeholder 2">
            <a:extLst>
              <a:ext uri="{FF2B5EF4-FFF2-40B4-BE49-F238E27FC236}">
                <a16:creationId xmlns:a16="http://schemas.microsoft.com/office/drawing/2014/main" id="{2C0014B6-5BAC-4E3A-A8E1-517D9427B626}"/>
              </a:ext>
            </a:extLst>
          </p:cNvPr>
          <p:cNvSpPr>
            <a:spLocks noGrp="1"/>
          </p:cNvSpPr>
          <p:nvPr>
            <p:ph idx="1"/>
          </p:nvPr>
        </p:nvSpPr>
        <p:spPr>
          <a:xfrm>
            <a:off x="645130" y="2052918"/>
            <a:ext cx="10582851" cy="4195481"/>
          </a:xfrm>
        </p:spPr>
        <p:txBody>
          <a:bodyPr>
            <a:normAutofit fontScale="92500" lnSpcReduction="10000"/>
          </a:bodyPr>
          <a:lstStyle/>
          <a:p>
            <a:pPr marL="0" indent="0">
              <a:buNone/>
            </a:pPr>
            <a:r>
              <a:rPr lang="en-US" i="1" dirty="0"/>
              <a:t>Groden v. City of Dallas</a:t>
            </a:r>
            <a:r>
              <a:rPr lang="en-US" dirty="0"/>
              <a:t>, 826 F.3d 280 (5</a:t>
            </a:r>
            <a:r>
              <a:rPr lang="en-US" baseline="30000" dirty="0"/>
              <a:t>th</a:t>
            </a:r>
            <a:r>
              <a:rPr lang="en-US" dirty="0"/>
              <a:t> Cir. 2016).</a:t>
            </a:r>
          </a:p>
          <a:p>
            <a:pPr lvl="1"/>
            <a:r>
              <a:rPr lang="en-US" sz="2000" dirty="0"/>
              <a:t>Law: </a:t>
            </a:r>
            <a:r>
              <a:rPr lang="en-US" sz="2000" dirty="0">
                <a:hlinkClick r:id="rId3" action="ppaction://hlinkfile"/>
              </a:rPr>
              <a:t>Identity of Policymaker</a:t>
            </a:r>
            <a:r>
              <a:rPr lang="en-US" sz="2000" dirty="0"/>
              <a:t>.</a:t>
            </a:r>
          </a:p>
          <a:p>
            <a:pPr lvl="2"/>
            <a:r>
              <a:rPr lang="en-US" sz="2000" dirty="0"/>
              <a:t>Specific identity of policymaker under statutory scheme is a legal question that need not be pled.</a:t>
            </a:r>
          </a:p>
          <a:p>
            <a:pPr lvl="2"/>
            <a:r>
              <a:rPr lang="en-US" sz="2000" dirty="0"/>
              <a:t>Complaint need only allege facts that show an official policy, promulgated or ratified by the policymaker, under which the municipality is liable.</a:t>
            </a:r>
          </a:p>
          <a:p>
            <a:pPr lvl="3"/>
            <a:r>
              <a:rPr lang="en-US" sz="1800" dirty="0"/>
              <a:t>Compare with qualified immunity analysis: unavailability of </a:t>
            </a:r>
            <a:r>
              <a:rPr lang="en-US" sz="1800" i="1" dirty="0" err="1"/>
              <a:t>respondeat</a:t>
            </a:r>
            <a:r>
              <a:rPr lang="en-US" sz="1800" i="1" dirty="0"/>
              <a:t> superior </a:t>
            </a:r>
            <a:r>
              <a:rPr lang="en-US" sz="1800" dirty="0"/>
              <a:t>liability</a:t>
            </a:r>
            <a:r>
              <a:rPr lang="en-US" sz="1800" i="1" dirty="0"/>
              <a:t> </a:t>
            </a:r>
            <a:r>
              <a:rPr lang="en-US" sz="1800" dirty="0"/>
              <a:t>in personal capacity claims</a:t>
            </a:r>
          </a:p>
          <a:p>
            <a:pPr marL="1371600" lvl="3" indent="0">
              <a:buNone/>
            </a:pPr>
            <a:endParaRPr lang="en-US" sz="1800" dirty="0"/>
          </a:p>
          <a:p>
            <a:pPr lvl="1"/>
            <a:r>
              <a:rPr lang="en-US" sz="2000" dirty="0"/>
              <a:t>Facts: Unconstitutional Policy.</a:t>
            </a:r>
          </a:p>
          <a:p>
            <a:pPr lvl="2"/>
            <a:r>
              <a:rPr lang="en-US" sz="2000" dirty="0"/>
              <a:t>Allegation of a “crackdown policy,” not any official ordinance.</a:t>
            </a:r>
          </a:p>
          <a:p>
            <a:pPr lvl="2"/>
            <a:r>
              <a:rPr lang="en-US" sz="2000" dirty="0"/>
              <a:t>Requires factual description of crackdown policy.</a:t>
            </a:r>
          </a:p>
        </p:txBody>
      </p:sp>
    </p:spTree>
    <p:extLst>
      <p:ext uri="{BB962C8B-B14F-4D97-AF65-F5344CB8AC3E}">
        <p14:creationId xmlns:p14="http://schemas.microsoft.com/office/powerpoint/2010/main" val="6575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3B81-A21B-4121-A9D1-57E7F2323A28}"/>
              </a:ext>
            </a:extLst>
          </p:cNvPr>
          <p:cNvSpPr>
            <a:spLocks noGrp="1"/>
          </p:cNvSpPr>
          <p:nvPr>
            <p:ph type="title"/>
          </p:nvPr>
        </p:nvSpPr>
        <p:spPr>
          <a:xfrm>
            <a:off x="646111" y="452718"/>
            <a:ext cx="9763163" cy="995082"/>
          </a:xfrm>
        </p:spPr>
        <p:txBody>
          <a:bodyPr/>
          <a:lstStyle/>
          <a:p>
            <a:r>
              <a:rPr lang="en-US" dirty="0"/>
              <a:t>School District Liability and 12(b)(6) </a:t>
            </a:r>
            <a:br>
              <a:rPr lang="en-US" dirty="0"/>
            </a:br>
            <a:endParaRPr lang="en-US" sz="2000" dirty="0"/>
          </a:p>
        </p:txBody>
      </p:sp>
      <p:sp>
        <p:nvSpPr>
          <p:cNvPr id="3" name="Content Placeholder 2">
            <a:extLst>
              <a:ext uri="{FF2B5EF4-FFF2-40B4-BE49-F238E27FC236}">
                <a16:creationId xmlns:a16="http://schemas.microsoft.com/office/drawing/2014/main" id="{5E25E924-5BAC-4CDD-B1CA-D361AD6B6277}"/>
              </a:ext>
            </a:extLst>
          </p:cNvPr>
          <p:cNvSpPr>
            <a:spLocks noGrp="1"/>
          </p:cNvSpPr>
          <p:nvPr>
            <p:ph idx="1"/>
          </p:nvPr>
        </p:nvSpPr>
        <p:spPr>
          <a:xfrm>
            <a:off x="645130" y="1344058"/>
            <a:ext cx="10496346" cy="4904342"/>
          </a:xfrm>
        </p:spPr>
        <p:txBody>
          <a:bodyPr>
            <a:normAutofit fontScale="85000" lnSpcReduction="10000"/>
          </a:bodyPr>
          <a:lstStyle/>
          <a:p>
            <a:pPr marL="0" indent="0">
              <a:buNone/>
            </a:pPr>
            <a:endParaRPr lang="en-US" sz="2400" i="1" dirty="0"/>
          </a:p>
          <a:p>
            <a:pPr marL="0" indent="0">
              <a:buNone/>
            </a:pPr>
            <a:r>
              <a:rPr lang="en-US" sz="2400" i="1" dirty="0" err="1"/>
              <a:t>Littell</a:t>
            </a:r>
            <a:r>
              <a:rPr lang="en-US" sz="2400" i="1" dirty="0"/>
              <a:t> v. Houston </a:t>
            </a:r>
            <a:r>
              <a:rPr lang="en-US" sz="2400" i="1" dirty="0" err="1"/>
              <a:t>Indep</a:t>
            </a:r>
            <a:r>
              <a:rPr lang="en-US" sz="2400" i="1" dirty="0"/>
              <a:t>. Sch. Dist.</a:t>
            </a:r>
            <a:r>
              <a:rPr lang="en-US" sz="2400" dirty="0"/>
              <a:t>, 894 F.3d 616 (5th Cir. 2018)</a:t>
            </a:r>
          </a:p>
          <a:p>
            <a:pPr marL="0" indent="0">
              <a:buNone/>
            </a:pPr>
            <a:endParaRPr lang="en-US" sz="2400" dirty="0"/>
          </a:p>
          <a:p>
            <a:pPr algn="just"/>
            <a:r>
              <a:rPr lang="en-US" sz="2400" dirty="0"/>
              <a:t>This case was brought in response to student searches conducted at a Houston Public School. $50 dollars went missing and after no one came forward, the school administrators had the class of students strip searched.</a:t>
            </a:r>
          </a:p>
          <a:p>
            <a:pPr algn="just"/>
            <a:endParaRPr lang="en-US" sz="2400" dirty="0"/>
          </a:p>
          <a:p>
            <a:pPr algn="just"/>
            <a:r>
              <a:rPr lang="en-US" sz="2400" dirty="0"/>
              <a:t>Failure to Train Case: Did Plaintiffs </a:t>
            </a:r>
            <a:r>
              <a:rPr lang="en-US" sz="2400" dirty="0">
                <a:hlinkClick r:id="rId3" action="ppaction://hlinkfile"/>
              </a:rPr>
              <a:t>adequately allege</a:t>
            </a:r>
            <a:r>
              <a:rPr lang="en-US" sz="2400" dirty="0"/>
              <a:t> an “official municipal policy” for  </a:t>
            </a:r>
            <a:r>
              <a:rPr lang="en-US" sz="2400" i="1" dirty="0" err="1"/>
              <a:t>Monell</a:t>
            </a:r>
            <a:r>
              <a:rPr lang="en-US" sz="2400" i="1" dirty="0"/>
              <a:t> </a:t>
            </a:r>
            <a:r>
              <a:rPr lang="en-US" sz="2400" dirty="0"/>
              <a:t>liability? </a:t>
            </a:r>
          </a:p>
          <a:p>
            <a:pPr lvl="1" algn="just"/>
            <a:r>
              <a:rPr lang="en-US" sz="2400" dirty="0"/>
              <a:t>Plaintiff alleged official municipal policy of providing no training to employees’ on their legal duty not to conduct unreasonable searches.</a:t>
            </a:r>
          </a:p>
          <a:p>
            <a:pPr lvl="2" algn="just"/>
            <a:r>
              <a:rPr lang="en-US" sz="2400" dirty="0"/>
              <a:t>District Court dismissed finding no pattern of constitutional violations by school officials.</a:t>
            </a:r>
          </a:p>
          <a:p>
            <a:pPr marL="1371600" lvl="3" indent="0" algn="just">
              <a:buNone/>
            </a:pPr>
            <a:r>
              <a:rPr lang="en-US" dirty="0"/>
              <a:t> </a:t>
            </a:r>
          </a:p>
        </p:txBody>
      </p:sp>
    </p:spTree>
    <p:extLst>
      <p:ext uri="{BB962C8B-B14F-4D97-AF65-F5344CB8AC3E}">
        <p14:creationId xmlns:p14="http://schemas.microsoft.com/office/powerpoint/2010/main" val="328490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3B81-A21B-4121-A9D1-57E7F2323A28}"/>
              </a:ext>
            </a:extLst>
          </p:cNvPr>
          <p:cNvSpPr>
            <a:spLocks noGrp="1"/>
          </p:cNvSpPr>
          <p:nvPr>
            <p:ph type="title"/>
          </p:nvPr>
        </p:nvSpPr>
        <p:spPr>
          <a:xfrm>
            <a:off x="646111" y="452718"/>
            <a:ext cx="9773796" cy="995082"/>
          </a:xfrm>
        </p:spPr>
        <p:txBody>
          <a:bodyPr/>
          <a:lstStyle/>
          <a:p>
            <a:r>
              <a:rPr lang="en-US" dirty="0"/>
              <a:t>School District Liability and 12(b)(6)</a:t>
            </a:r>
            <a:br>
              <a:rPr lang="en-US" dirty="0"/>
            </a:br>
            <a:endParaRPr lang="en-US" sz="2000" dirty="0"/>
          </a:p>
        </p:txBody>
      </p:sp>
      <p:sp>
        <p:nvSpPr>
          <p:cNvPr id="3" name="Content Placeholder 2">
            <a:extLst>
              <a:ext uri="{FF2B5EF4-FFF2-40B4-BE49-F238E27FC236}">
                <a16:creationId xmlns:a16="http://schemas.microsoft.com/office/drawing/2014/main" id="{5E25E924-5BAC-4CDD-B1CA-D361AD6B6277}"/>
              </a:ext>
            </a:extLst>
          </p:cNvPr>
          <p:cNvSpPr>
            <a:spLocks noGrp="1"/>
          </p:cNvSpPr>
          <p:nvPr>
            <p:ph idx="1"/>
          </p:nvPr>
        </p:nvSpPr>
        <p:spPr>
          <a:xfrm>
            <a:off x="645130" y="1224116"/>
            <a:ext cx="10496346" cy="5024284"/>
          </a:xfrm>
        </p:spPr>
        <p:txBody>
          <a:bodyPr>
            <a:normAutofit fontScale="92500" lnSpcReduction="20000"/>
          </a:bodyPr>
          <a:lstStyle/>
          <a:p>
            <a:pPr marL="0" indent="0" algn="just">
              <a:buNone/>
            </a:pPr>
            <a:endParaRPr lang="en-US" sz="2400" i="1" dirty="0"/>
          </a:p>
          <a:p>
            <a:pPr marL="0" indent="0" algn="just">
              <a:buNone/>
            </a:pPr>
            <a:r>
              <a:rPr lang="en-US" sz="2400" i="1" dirty="0" err="1"/>
              <a:t>Littell</a:t>
            </a:r>
            <a:r>
              <a:rPr lang="en-US" sz="2400" i="1" dirty="0"/>
              <a:t> </a:t>
            </a:r>
            <a:r>
              <a:rPr lang="en-US" sz="2400" dirty="0"/>
              <a:t>(cont’d)</a:t>
            </a:r>
          </a:p>
          <a:p>
            <a:pPr marL="0" indent="0" algn="just">
              <a:buNone/>
            </a:pPr>
            <a:endParaRPr lang="en-US" sz="2400" dirty="0"/>
          </a:p>
          <a:p>
            <a:pPr algn="just"/>
            <a:r>
              <a:rPr lang="en-US" sz="2400" dirty="0"/>
              <a:t>Reversed by Fifth Circuit: holding that Plaintiffs plausibly alleged deliberate indifference through a different legal theory.  Facts alleged in Plaintiffs’ amended complaint permitted reasonable inference that the risk of public officials’ conducting unconstitutional searches was or should have been a “highly predictable consequence” of the school district’s decision to provide its staff no training regarding the constitutional restraints on searches.</a:t>
            </a:r>
          </a:p>
          <a:p>
            <a:pPr lvl="1" algn="just"/>
            <a:r>
              <a:rPr lang="en-US" sz="2200" dirty="0"/>
              <a:t>Plaintiffs’ allegations sufficed at pleading stage to show that school district knew or should have known to a high degree of certainty that VP and other employees would be placed in situations requiring knowledge of Fourth Amendment search law.</a:t>
            </a:r>
          </a:p>
          <a:p>
            <a:pPr lvl="1" algn="just"/>
            <a:r>
              <a:rPr lang="en-US" sz="2200" dirty="0"/>
              <a:t>Plaintiffs alleged school district provided “no training whatsoever” as to how to conduct a lawful search.</a:t>
            </a:r>
            <a:r>
              <a:rPr lang="en-US" dirty="0"/>
              <a:t> </a:t>
            </a:r>
          </a:p>
        </p:txBody>
      </p:sp>
    </p:spTree>
    <p:extLst>
      <p:ext uri="{BB962C8B-B14F-4D97-AF65-F5344CB8AC3E}">
        <p14:creationId xmlns:p14="http://schemas.microsoft.com/office/powerpoint/2010/main" val="2842944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F5B-CD7E-480B-A807-6DD721F1D3E7}"/>
              </a:ext>
            </a:extLst>
          </p:cNvPr>
          <p:cNvSpPr>
            <a:spLocks noGrp="1"/>
          </p:cNvSpPr>
          <p:nvPr>
            <p:ph type="title"/>
          </p:nvPr>
        </p:nvSpPr>
        <p:spPr>
          <a:xfrm>
            <a:off x="646111" y="452718"/>
            <a:ext cx="9404723" cy="750440"/>
          </a:xfrm>
        </p:spPr>
        <p:txBody>
          <a:bodyPr/>
          <a:lstStyle/>
          <a:p>
            <a:r>
              <a:rPr lang="en-US" dirty="0"/>
              <a:t>Qualified Immunity and 12(b)(6)</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D4B06C07-31A2-432C-8159-2393A4197944}"/>
              </a:ext>
            </a:extLst>
          </p:cNvPr>
          <p:cNvSpPr>
            <a:spLocks noGrp="1"/>
          </p:cNvSpPr>
          <p:nvPr>
            <p:ph idx="1"/>
          </p:nvPr>
        </p:nvSpPr>
        <p:spPr>
          <a:xfrm>
            <a:off x="645131" y="1335505"/>
            <a:ext cx="11018785" cy="5214151"/>
          </a:xfrm>
        </p:spPr>
        <p:txBody>
          <a:bodyPr>
            <a:normAutofit lnSpcReduction="10000"/>
          </a:bodyPr>
          <a:lstStyle/>
          <a:p>
            <a:pPr algn="just"/>
            <a:endParaRPr lang="en-US" sz="2800" dirty="0"/>
          </a:p>
          <a:p>
            <a:pPr algn="just"/>
            <a:r>
              <a:rPr lang="en-US" sz="2800" dirty="0"/>
              <a:t>Qualified Immunity shields officials performing </a:t>
            </a:r>
            <a:r>
              <a:rPr lang="en-US" sz="2800" u="sng" dirty="0"/>
              <a:t>discretionary actions</a:t>
            </a:r>
            <a:r>
              <a:rPr lang="en-US" sz="2800" dirty="0"/>
              <a:t> so long as they do not violate legal and constitutional rights </a:t>
            </a:r>
            <a:r>
              <a:rPr lang="en-US" sz="2800" u="sng" dirty="0"/>
              <a:t>a reasonable person would know</a:t>
            </a:r>
            <a:r>
              <a:rPr lang="en-US" sz="2800" dirty="0"/>
              <a:t>. </a:t>
            </a:r>
            <a:r>
              <a:rPr lang="en-US" sz="2800" i="1" dirty="0"/>
              <a:t>Harlow v. Fitzgerald</a:t>
            </a:r>
            <a:r>
              <a:rPr lang="en-US" sz="2800" dirty="0"/>
              <a:t>, 457 U.S. 800, 818 (1982).</a:t>
            </a:r>
          </a:p>
          <a:p>
            <a:pPr algn="just"/>
            <a:endParaRPr lang="en-US" sz="2800" dirty="0"/>
          </a:p>
          <a:p>
            <a:pPr algn="just"/>
            <a:r>
              <a:rPr lang="en-US" sz="2800" dirty="0"/>
              <a:t>“Qualified Immunity shields Government officials from liability for civil damages insofar as their conduct does not violate clearly established statutory or constitutional rights. So it is both a defense to liability and a limited entitlement not to stand trial or face the other burdens of litigation.” </a:t>
            </a:r>
            <a:r>
              <a:rPr lang="en-US" sz="2800" i="1" dirty="0"/>
              <a:t>Ashcroft v. Iqbal</a:t>
            </a:r>
            <a:r>
              <a:rPr lang="en-US" sz="2800" dirty="0"/>
              <a:t>, 556 U.S. 662, 672 (2009).</a:t>
            </a:r>
          </a:p>
        </p:txBody>
      </p:sp>
    </p:spTree>
    <p:extLst>
      <p:ext uri="{BB962C8B-B14F-4D97-AF65-F5344CB8AC3E}">
        <p14:creationId xmlns:p14="http://schemas.microsoft.com/office/powerpoint/2010/main" val="147666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F5B-CD7E-480B-A807-6DD721F1D3E7}"/>
              </a:ext>
            </a:extLst>
          </p:cNvPr>
          <p:cNvSpPr>
            <a:spLocks noGrp="1"/>
          </p:cNvSpPr>
          <p:nvPr>
            <p:ph type="title"/>
          </p:nvPr>
        </p:nvSpPr>
        <p:spPr>
          <a:xfrm>
            <a:off x="646111" y="452718"/>
            <a:ext cx="9404723" cy="750440"/>
          </a:xfrm>
        </p:spPr>
        <p:txBody>
          <a:bodyPr/>
          <a:lstStyle/>
          <a:p>
            <a:r>
              <a:rPr lang="en-US" dirty="0"/>
              <a:t>Qualified Immunity and 12(b)(6) </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D4B06C07-31A2-432C-8159-2393A4197944}"/>
              </a:ext>
            </a:extLst>
          </p:cNvPr>
          <p:cNvSpPr>
            <a:spLocks noGrp="1"/>
          </p:cNvSpPr>
          <p:nvPr>
            <p:ph idx="1"/>
          </p:nvPr>
        </p:nvSpPr>
        <p:spPr>
          <a:xfrm>
            <a:off x="645131" y="1335505"/>
            <a:ext cx="11018785" cy="5069777"/>
          </a:xfrm>
        </p:spPr>
        <p:txBody>
          <a:bodyPr>
            <a:normAutofit fontScale="70000" lnSpcReduction="20000"/>
          </a:bodyPr>
          <a:lstStyle/>
          <a:p>
            <a:pPr algn="just"/>
            <a:endParaRPr lang="en-US" sz="2800" dirty="0"/>
          </a:p>
          <a:p>
            <a:pPr algn="just"/>
            <a:r>
              <a:rPr lang="en-US" sz="2800" dirty="0"/>
              <a:t>Court’s Screening Role:</a:t>
            </a:r>
          </a:p>
          <a:p>
            <a:pPr marL="0" indent="0" algn="just">
              <a:buNone/>
            </a:pPr>
            <a:endParaRPr lang="en-US" sz="2800" dirty="0"/>
          </a:p>
          <a:p>
            <a:pPr lvl="1" algn="just"/>
            <a:r>
              <a:rPr lang="en-US" sz="2800" dirty="0"/>
              <a:t>Federal Rule of Civil Procedure 12(b)(6) allows defendants to assert by motion the defense that plaintiff “fail[ed] to state a claim upon which relief can be granted.”</a:t>
            </a:r>
          </a:p>
          <a:p>
            <a:pPr lvl="1" algn="just"/>
            <a:endParaRPr lang="en-US" sz="2800" dirty="0"/>
          </a:p>
          <a:p>
            <a:pPr lvl="1" algn="just"/>
            <a:r>
              <a:rPr lang="en-US" sz="2800" dirty="0"/>
              <a:t>Qualified Immunity claims should be resolved at the “earliest possible stage in the litigation.”</a:t>
            </a:r>
          </a:p>
          <a:p>
            <a:pPr lvl="2" algn="just"/>
            <a:r>
              <a:rPr lang="en-US" sz="2800" dirty="0"/>
              <a:t>This protects officials from unwarranted liability AND “costly, time-consuming, and intrusive” pre-trial discovery.  </a:t>
            </a:r>
            <a:r>
              <a:rPr lang="en-US" sz="2800" i="1" dirty="0"/>
              <a:t>Backe v. LeBlanc</a:t>
            </a:r>
            <a:r>
              <a:rPr lang="en-US" sz="2800" dirty="0"/>
              <a:t>, 691 F.3d 645, 648 (5th Cir. 2012)</a:t>
            </a:r>
          </a:p>
          <a:p>
            <a:pPr marL="1371600" lvl="3" indent="0" algn="just">
              <a:buNone/>
            </a:pPr>
            <a:r>
              <a:rPr lang="en-US" sz="2600" dirty="0"/>
              <a:t>Tools: </a:t>
            </a:r>
          </a:p>
          <a:p>
            <a:pPr lvl="3" algn="just">
              <a:buFontTx/>
              <a:buChar char="-"/>
            </a:pPr>
            <a:r>
              <a:rPr lang="en-US" sz="2600" dirty="0"/>
              <a:t>ordering P to file either a detailed reply to D’s answer under Fed. Rule Civ. Proc. 7</a:t>
            </a:r>
          </a:p>
          <a:p>
            <a:pPr lvl="3" algn="just">
              <a:buFontTx/>
              <a:buChar char="-"/>
            </a:pPr>
            <a:r>
              <a:rPr lang="en-US" sz="2600" dirty="0"/>
              <a:t>Tailoring discovery to protect D from unnecessary embarrassments or burdens.</a:t>
            </a:r>
            <a:endParaRPr lang="en-US" sz="2800" dirty="0"/>
          </a:p>
        </p:txBody>
      </p:sp>
    </p:spTree>
    <p:extLst>
      <p:ext uri="{BB962C8B-B14F-4D97-AF65-F5344CB8AC3E}">
        <p14:creationId xmlns:p14="http://schemas.microsoft.com/office/powerpoint/2010/main" val="821191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EC8AE-A95D-493B-A910-F507C3834416}"/>
              </a:ext>
            </a:extLst>
          </p:cNvPr>
          <p:cNvSpPr>
            <a:spLocks noGrp="1"/>
          </p:cNvSpPr>
          <p:nvPr>
            <p:ph type="title"/>
          </p:nvPr>
        </p:nvSpPr>
        <p:spPr/>
        <p:txBody>
          <a:bodyPr/>
          <a:lstStyle/>
          <a:p>
            <a:r>
              <a:rPr lang="en-US" dirty="0"/>
              <a:t>Pleading Facts in Qualified Immunity Cases</a:t>
            </a:r>
          </a:p>
        </p:txBody>
      </p:sp>
      <p:sp>
        <p:nvSpPr>
          <p:cNvPr id="3" name="Content Placeholder 2">
            <a:extLst>
              <a:ext uri="{FF2B5EF4-FFF2-40B4-BE49-F238E27FC236}">
                <a16:creationId xmlns:a16="http://schemas.microsoft.com/office/drawing/2014/main" id="{63BB348C-90D2-48DF-8E6A-35B336FAF998}"/>
              </a:ext>
            </a:extLst>
          </p:cNvPr>
          <p:cNvSpPr>
            <a:spLocks noGrp="1"/>
          </p:cNvSpPr>
          <p:nvPr>
            <p:ph idx="1"/>
          </p:nvPr>
        </p:nvSpPr>
        <p:spPr>
          <a:xfrm>
            <a:off x="646111" y="2052918"/>
            <a:ext cx="11017805" cy="4475473"/>
          </a:xfrm>
        </p:spPr>
        <p:txBody>
          <a:bodyPr>
            <a:normAutofit fontScale="70000" lnSpcReduction="20000"/>
          </a:bodyPr>
          <a:lstStyle/>
          <a:p>
            <a:pPr marL="0" indent="0">
              <a:buNone/>
            </a:pPr>
            <a:r>
              <a:rPr lang="en-US" sz="2400" i="1" dirty="0"/>
              <a:t>Iqbal</a:t>
            </a:r>
            <a:r>
              <a:rPr lang="en-US" sz="2400" dirty="0"/>
              <a:t>’s plausibility standard:</a:t>
            </a:r>
          </a:p>
          <a:p>
            <a:pPr marL="0" indent="0">
              <a:buNone/>
            </a:pPr>
            <a:r>
              <a:rPr lang="en-US" sz="2400" dirty="0"/>
              <a:t>When a defendant asserts qualified immunity, the plaintiff bears the burden </a:t>
            </a:r>
            <a:r>
              <a:rPr lang="en-US" sz="2400" dirty="0">
                <a:hlinkClick r:id="rId3"/>
              </a:rPr>
              <a:t>of </a:t>
            </a:r>
            <a:r>
              <a:rPr lang="en-US" sz="2400" i="1" dirty="0">
                <a:hlinkClick r:id="rId3"/>
              </a:rPr>
              <a:t>pleading facts </a:t>
            </a:r>
            <a:r>
              <a:rPr lang="en-US" sz="2400" dirty="0"/>
              <a:t>that demonstrate liability and defeat immunity.  </a:t>
            </a:r>
            <a:r>
              <a:rPr lang="en-US" sz="2400" i="1" dirty="0"/>
              <a:t>Shaw v. Villanueva</a:t>
            </a:r>
            <a:r>
              <a:rPr lang="en-US" sz="2400" dirty="0"/>
              <a:t>, 918 F.3d 414 (5</a:t>
            </a:r>
            <a:r>
              <a:rPr lang="en-US" sz="2400" baseline="30000" dirty="0"/>
              <a:t>th</a:t>
            </a:r>
            <a:r>
              <a:rPr lang="en-US" sz="2400" dirty="0"/>
              <a:t> Cir. 2019).  </a:t>
            </a:r>
          </a:p>
          <a:p>
            <a:pPr marL="0" indent="0">
              <a:buNone/>
            </a:pPr>
            <a:endParaRPr lang="en-US" sz="2400" dirty="0"/>
          </a:p>
          <a:p>
            <a:pPr algn="just"/>
            <a:r>
              <a:rPr lang="en-US" sz="2400" dirty="0"/>
              <a:t>The plaintiff was arrested on false information and alleged that the County Sheriff and Chief Deputy had conspired to arrest him as part of a county political dispute.</a:t>
            </a:r>
          </a:p>
          <a:p>
            <a:pPr algn="just"/>
            <a:endParaRPr lang="en-US" sz="2400" dirty="0"/>
          </a:p>
          <a:p>
            <a:pPr algn="just"/>
            <a:r>
              <a:rPr lang="en-US" sz="2400" dirty="0"/>
              <a:t>Because the Plaintiff arrested based on a warrant issued by a Justice of the Peace, they were entitled to immunity based on the independent intermediary doctrine. The only exception would be if the officers had tainted the decision making process in issuing the warrant.</a:t>
            </a:r>
          </a:p>
          <a:p>
            <a:pPr algn="just"/>
            <a:endParaRPr lang="en-US" sz="2400" dirty="0"/>
          </a:p>
          <a:p>
            <a:pPr algn="just"/>
            <a:r>
              <a:rPr lang="en-US" sz="2400" dirty="0"/>
              <a:t>Because none of the Plaintiff’s </a:t>
            </a:r>
            <a:r>
              <a:rPr lang="en-US" sz="2400" i="1" dirty="0"/>
              <a:t>factual</a:t>
            </a:r>
            <a:r>
              <a:rPr lang="en-US" sz="2400" dirty="0"/>
              <a:t> allegations showed that Defendants Sheriff and Chief Deputy had consciously lied in the affidavit for the warrant, District Court’s denial of qualified immunity to  the 12(b)(6) Motion to Dismiss was granted.</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533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F5B-CD7E-480B-A807-6DD721F1D3E7}"/>
              </a:ext>
            </a:extLst>
          </p:cNvPr>
          <p:cNvSpPr>
            <a:spLocks noGrp="1"/>
          </p:cNvSpPr>
          <p:nvPr>
            <p:ph type="title"/>
          </p:nvPr>
        </p:nvSpPr>
        <p:spPr>
          <a:xfrm>
            <a:off x="646111" y="452718"/>
            <a:ext cx="9763163" cy="750440"/>
          </a:xfrm>
        </p:spPr>
        <p:txBody>
          <a:bodyPr/>
          <a:lstStyle/>
          <a:p>
            <a:r>
              <a:rPr lang="en-US" dirty="0"/>
              <a:t>Review of 12(b)(6) Motions</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D4B06C07-31A2-432C-8159-2393A4197944}"/>
              </a:ext>
            </a:extLst>
          </p:cNvPr>
          <p:cNvSpPr>
            <a:spLocks noGrp="1"/>
          </p:cNvSpPr>
          <p:nvPr>
            <p:ph idx="1"/>
          </p:nvPr>
        </p:nvSpPr>
        <p:spPr>
          <a:xfrm>
            <a:off x="645131" y="1335505"/>
            <a:ext cx="11018785" cy="5214151"/>
          </a:xfrm>
        </p:spPr>
        <p:txBody>
          <a:bodyPr>
            <a:normAutofit lnSpcReduction="10000"/>
          </a:bodyPr>
          <a:lstStyle/>
          <a:p>
            <a:pPr marL="514350" indent="-514350" algn="just">
              <a:buFont typeface="+mj-lt"/>
              <a:buAutoNum type="arabicPeriod"/>
            </a:pPr>
            <a:endParaRPr lang="en-US" sz="2800"/>
          </a:p>
          <a:p>
            <a:pPr marL="514350" indent="-514350" algn="just">
              <a:buFont typeface="+mj-lt"/>
              <a:buAutoNum type="arabicPeriod"/>
            </a:pPr>
            <a:r>
              <a:rPr lang="en-US" sz="2800"/>
              <a:t>Separate </a:t>
            </a:r>
            <a:r>
              <a:rPr lang="en-US" sz="2800" dirty="0"/>
              <a:t>the Factual Allegations from the Legal Conclusions in the Complaint.</a:t>
            </a:r>
          </a:p>
          <a:p>
            <a:pPr marL="514350" indent="-514350" algn="just">
              <a:buFont typeface="+mj-lt"/>
              <a:buAutoNum type="arabicPeriod"/>
            </a:pPr>
            <a:endParaRPr lang="en-US" sz="2800" dirty="0"/>
          </a:p>
          <a:p>
            <a:pPr marL="514350" indent="-514350" algn="just">
              <a:buFont typeface="+mj-lt"/>
              <a:buAutoNum type="arabicPeriod"/>
            </a:pPr>
            <a:r>
              <a:rPr lang="en-US" sz="2800" dirty="0"/>
              <a:t>Determine Whether the Factual Allegations State a Plausible, as Opposed to Possible or Speculative, Claim for Relief.</a:t>
            </a:r>
          </a:p>
          <a:p>
            <a:pPr marL="514350" indent="-514350" algn="just">
              <a:buFont typeface="+mj-lt"/>
              <a:buAutoNum type="arabicPeriod"/>
            </a:pPr>
            <a:endParaRPr lang="en-US" sz="2800" dirty="0"/>
          </a:p>
          <a:p>
            <a:pPr marL="514350" indent="-514350" algn="just">
              <a:buFont typeface="+mj-lt"/>
              <a:buAutoNum type="arabicPeriod"/>
            </a:pPr>
            <a:r>
              <a:rPr lang="en-US" sz="2800" dirty="0"/>
              <a:t>If the Complaint Contains Allegations that Defendant acted with Discriminatory Animus, Consider Whether there is a more Plausible Explanation for the Conduct.</a:t>
            </a:r>
          </a:p>
        </p:txBody>
      </p:sp>
    </p:spTree>
    <p:extLst>
      <p:ext uri="{BB962C8B-B14F-4D97-AF65-F5344CB8AC3E}">
        <p14:creationId xmlns:p14="http://schemas.microsoft.com/office/powerpoint/2010/main" val="269822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E3EF6-D6A0-4530-A9F1-FF1D643255B9}"/>
              </a:ext>
            </a:extLst>
          </p:cNvPr>
          <p:cNvSpPr>
            <a:spLocks noGrp="1"/>
          </p:cNvSpPr>
          <p:nvPr>
            <p:ph type="title"/>
          </p:nvPr>
        </p:nvSpPr>
        <p:spPr>
          <a:xfrm>
            <a:off x="1" y="452718"/>
            <a:ext cx="12192000" cy="1400530"/>
          </a:xfrm>
        </p:spPr>
        <p:txBody>
          <a:bodyPr/>
          <a:lstStyle/>
          <a:p>
            <a:pPr algn="ctr"/>
            <a:r>
              <a:rPr lang="en-US" b="1" u="sng" dirty="0"/>
              <a:t>Overview</a:t>
            </a:r>
          </a:p>
        </p:txBody>
      </p:sp>
      <p:sp>
        <p:nvSpPr>
          <p:cNvPr id="3" name="Content Placeholder 2">
            <a:extLst>
              <a:ext uri="{FF2B5EF4-FFF2-40B4-BE49-F238E27FC236}">
                <a16:creationId xmlns:a16="http://schemas.microsoft.com/office/drawing/2014/main" id="{DC7B9631-28AC-4DC5-B1AD-B87167639109}"/>
              </a:ext>
            </a:extLst>
          </p:cNvPr>
          <p:cNvSpPr>
            <a:spLocks noGrp="1"/>
          </p:cNvSpPr>
          <p:nvPr>
            <p:ph idx="1"/>
          </p:nvPr>
        </p:nvSpPr>
        <p:spPr>
          <a:xfrm>
            <a:off x="308344" y="1455822"/>
            <a:ext cx="11578856" cy="4792578"/>
          </a:xfrm>
        </p:spPr>
        <p:txBody>
          <a:bodyPr/>
          <a:lstStyle/>
          <a:p>
            <a:pPr algn="just"/>
            <a:r>
              <a:rPr lang="en-US" dirty="0"/>
              <a:t>Congress passed 42 U.S.C. § 1983 as part of the Enforcement Act of 1871, legislation designed to implement the 14</a:t>
            </a:r>
            <a:r>
              <a:rPr lang="en-US" baseline="30000" dirty="0"/>
              <a:t>th</a:t>
            </a:r>
            <a:r>
              <a:rPr lang="en-US" dirty="0"/>
              <a:t> Amendment and combat the rise of the Ku Klux Klan in the Reconstruction Era.</a:t>
            </a:r>
          </a:p>
          <a:p>
            <a:endParaRPr lang="en-US" dirty="0"/>
          </a:p>
          <a:p>
            <a:r>
              <a:rPr lang="en-US" dirty="0"/>
              <a:t>The statute took on new importance for state and local governments following the Supreme Court’s decision in </a:t>
            </a:r>
            <a:r>
              <a:rPr lang="en-US" i="1" dirty="0"/>
              <a:t>Monroe v. Pape</a:t>
            </a:r>
            <a:r>
              <a:rPr lang="en-US" dirty="0"/>
              <a:t>, 65 U.S. 167 (1961).</a:t>
            </a:r>
          </a:p>
          <a:p>
            <a:endParaRPr lang="en-US" dirty="0"/>
          </a:p>
          <a:p>
            <a:r>
              <a:rPr lang="en-US" dirty="0"/>
              <a:t>The Supreme Court clarified that § 1983 could be used for three main purposes:</a:t>
            </a:r>
          </a:p>
          <a:p>
            <a:pPr marL="800100" lvl="1" indent="-342900">
              <a:buFont typeface="+mj-lt"/>
              <a:buAutoNum type="arabicPeriod"/>
            </a:pPr>
            <a:r>
              <a:rPr lang="en-US" sz="2000" dirty="0"/>
              <a:t>To “override certain kinds of state laws” that denied Constitutional rights;</a:t>
            </a:r>
          </a:p>
          <a:p>
            <a:pPr marL="800100" lvl="1" indent="-342900">
              <a:buFont typeface="+mj-lt"/>
              <a:buAutoNum type="arabicPeriod"/>
            </a:pPr>
            <a:r>
              <a:rPr lang="en-US" sz="2000" dirty="0"/>
              <a:t>“Provide a remedy where state law was inadequate;”</a:t>
            </a:r>
          </a:p>
          <a:p>
            <a:pPr marL="800100" lvl="1" indent="-342900">
              <a:buFont typeface="+mj-lt"/>
              <a:buAutoNum type="arabicPeriod"/>
            </a:pPr>
            <a:r>
              <a:rPr lang="en-US" sz="2000" dirty="0"/>
              <a:t>“To provide a federal remedy where the state remedy, though adequate in theory, was not available in practice.”  </a:t>
            </a:r>
            <a:r>
              <a:rPr lang="en-US" sz="2000" i="1" dirty="0"/>
              <a:t>Id</a:t>
            </a:r>
            <a:r>
              <a:rPr lang="en-US" sz="2000" dirty="0"/>
              <a:t>. at 173-174.</a:t>
            </a:r>
          </a:p>
        </p:txBody>
      </p:sp>
    </p:spTree>
    <p:extLst>
      <p:ext uri="{BB962C8B-B14F-4D97-AF65-F5344CB8AC3E}">
        <p14:creationId xmlns:p14="http://schemas.microsoft.com/office/powerpoint/2010/main" val="330015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B095-8DEC-49CA-987A-58C4CA4B358F}"/>
              </a:ext>
            </a:extLst>
          </p:cNvPr>
          <p:cNvSpPr>
            <a:spLocks noGrp="1"/>
          </p:cNvSpPr>
          <p:nvPr>
            <p:ph type="title"/>
          </p:nvPr>
        </p:nvSpPr>
        <p:spPr>
          <a:xfrm>
            <a:off x="1" y="452718"/>
            <a:ext cx="12192000" cy="786535"/>
          </a:xfrm>
        </p:spPr>
        <p:txBody>
          <a:bodyPr/>
          <a:lstStyle/>
          <a:p>
            <a:pPr algn="ctr"/>
            <a:r>
              <a:rPr lang="en-US" b="1" u="sng" dirty="0"/>
              <a:t>Overview </a:t>
            </a:r>
            <a:endParaRPr lang="en-US" dirty="0"/>
          </a:p>
        </p:txBody>
      </p:sp>
      <p:sp>
        <p:nvSpPr>
          <p:cNvPr id="3" name="Content Placeholder 2">
            <a:extLst>
              <a:ext uri="{FF2B5EF4-FFF2-40B4-BE49-F238E27FC236}">
                <a16:creationId xmlns:a16="http://schemas.microsoft.com/office/drawing/2014/main" id="{8EC0E409-1192-4CBF-96A4-009808BC2EFE}"/>
              </a:ext>
            </a:extLst>
          </p:cNvPr>
          <p:cNvSpPr>
            <a:spLocks noGrp="1"/>
          </p:cNvSpPr>
          <p:nvPr>
            <p:ph idx="1"/>
          </p:nvPr>
        </p:nvSpPr>
        <p:spPr>
          <a:xfrm>
            <a:off x="276448" y="1395664"/>
            <a:ext cx="11483162" cy="5009618"/>
          </a:xfrm>
        </p:spPr>
        <p:txBody>
          <a:bodyPr>
            <a:normAutofit/>
          </a:bodyPr>
          <a:lstStyle/>
          <a:p>
            <a:pPr algn="just"/>
            <a:r>
              <a:rPr lang="en-US" dirty="0"/>
              <a:t>The second seminal case is </a:t>
            </a:r>
            <a:r>
              <a:rPr lang="en-US" i="1" dirty="0"/>
              <a:t>Monell v. Department of Social Services of City of New York</a:t>
            </a:r>
            <a:r>
              <a:rPr lang="en-US" dirty="0"/>
              <a:t>, 436 U.S. 658 (1978).</a:t>
            </a:r>
          </a:p>
          <a:p>
            <a:pPr algn="just"/>
            <a:endParaRPr lang="en-US" dirty="0"/>
          </a:p>
          <a:p>
            <a:pPr algn="just"/>
            <a:r>
              <a:rPr lang="en-US" dirty="0"/>
              <a:t>The Supreme Court found that: “Civil Rights Act of 1871 compels the conclusion that Congress did intend municipalities and other local government units to be included among those persons to whom § 1983 applies.”  </a:t>
            </a:r>
            <a:r>
              <a:rPr lang="en-US" i="1" dirty="0"/>
              <a:t>Id</a:t>
            </a:r>
            <a:r>
              <a:rPr lang="en-US" dirty="0"/>
              <a:t>. at 690.</a:t>
            </a:r>
          </a:p>
          <a:p>
            <a:pPr algn="just"/>
            <a:endParaRPr lang="en-US" dirty="0"/>
          </a:p>
          <a:p>
            <a:pPr algn="just"/>
            <a:r>
              <a:rPr lang="en-US" dirty="0"/>
              <a:t>However, “a municipality cannot be held liable under § 1983 on a respondeat superior theory.”  </a:t>
            </a:r>
            <a:r>
              <a:rPr lang="en-US" i="1" dirty="0"/>
              <a:t>Id</a:t>
            </a:r>
            <a:r>
              <a:rPr lang="en-US" dirty="0"/>
              <a:t>. at 691.</a:t>
            </a:r>
          </a:p>
          <a:p>
            <a:pPr algn="just"/>
            <a:endParaRPr lang="en-US" dirty="0"/>
          </a:p>
          <a:p>
            <a:pPr algn="just"/>
            <a:r>
              <a:rPr lang="en-US" dirty="0"/>
              <a:t>“Instead, it is when execution of a government's policy or custom, whether made by its lawmakers or by those whose edicts or acts may fairly be said to represent official policy, inflicts the injury that the government as an entity is responsible under § 1983.”  </a:t>
            </a:r>
            <a:r>
              <a:rPr lang="en-US" i="1" dirty="0"/>
              <a:t>Id</a:t>
            </a:r>
            <a:r>
              <a:rPr lang="en-US" dirty="0"/>
              <a:t>. at 694.</a:t>
            </a:r>
          </a:p>
        </p:txBody>
      </p:sp>
    </p:spTree>
    <p:extLst>
      <p:ext uri="{BB962C8B-B14F-4D97-AF65-F5344CB8AC3E}">
        <p14:creationId xmlns:p14="http://schemas.microsoft.com/office/powerpoint/2010/main" val="69728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E4193-E6C8-411E-9BA7-C5EFC98A0261}"/>
              </a:ext>
            </a:extLst>
          </p:cNvPr>
          <p:cNvSpPr>
            <a:spLocks noGrp="1"/>
          </p:cNvSpPr>
          <p:nvPr>
            <p:ph type="title"/>
          </p:nvPr>
        </p:nvSpPr>
        <p:spPr>
          <a:xfrm>
            <a:off x="1" y="452718"/>
            <a:ext cx="12192000" cy="834661"/>
          </a:xfrm>
        </p:spPr>
        <p:txBody>
          <a:bodyPr/>
          <a:lstStyle/>
          <a:p>
            <a:pPr algn="ctr"/>
            <a:r>
              <a:rPr lang="en-US" b="1" u="sng" dirty="0"/>
              <a:t>Elements in § 1983 Actions</a:t>
            </a:r>
          </a:p>
        </p:txBody>
      </p:sp>
      <p:sp>
        <p:nvSpPr>
          <p:cNvPr id="3" name="Content Placeholder 2">
            <a:extLst>
              <a:ext uri="{FF2B5EF4-FFF2-40B4-BE49-F238E27FC236}">
                <a16:creationId xmlns:a16="http://schemas.microsoft.com/office/drawing/2014/main" id="{6778A8C0-CCB0-49FB-91A2-5EBC1272B80A}"/>
              </a:ext>
            </a:extLst>
          </p:cNvPr>
          <p:cNvSpPr>
            <a:spLocks noGrp="1"/>
          </p:cNvSpPr>
          <p:nvPr>
            <p:ph idx="1"/>
          </p:nvPr>
        </p:nvSpPr>
        <p:spPr>
          <a:xfrm>
            <a:off x="1103312" y="1509822"/>
            <a:ext cx="9404723" cy="4738577"/>
          </a:xfrm>
        </p:spPr>
        <p:txBody>
          <a:bodyPr>
            <a:normAutofit/>
          </a:bodyPr>
          <a:lstStyle/>
          <a:p>
            <a:pPr marL="0" indent="0">
              <a:buNone/>
            </a:pPr>
            <a:r>
              <a:rPr lang="en-US" sz="1900" dirty="0"/>
              <a:t>(1) </a:t>
            </a:r>
            <a:r>
              <a:rPr lang="en-US" sz="1900" b="1" dirty="0"/>
              <a:t>Conduct by a “person”;</a:t>
            </a:r>
          </a:p>
          <a:p>
            <a:pPr marL="0" indent="0">
              <a:buNone/>
            </a:pPr>
            <a:r>
              <a:rPr lang="en-US" sz="1900" dirty="0"/>
              <a:t>	-  Can Plaintiff Establish a Basis for Imposing Liability on 	Municipality based 	on Policy, Practice, or the Decision of a Policy Maker?</a:t>
            </a:r>
          </a:p>
          <a:p>
            <a:pPr marL="0" indent="0">
              <a:buNone/>
            </a:pPr>
            <a:endParaRPr lang="en-US" sz="1900" dirty="0"/>
          </a:p>
          <a:p>
            <a:pPr marL="0" indent="0">
              <a:buNone/>
            </a:pPr>
            <a:r>
              <a:rPr lang="en-US" sz="1900" b="1" dirty="0"/>
              <a:t>(2) Who acted  “under color of state law;”</a:t>
            </a:r>
          </a:p>
          <a:p>
            <a:pPr lvl="1">
              <a:buFontTx/>
              <a:buChar char="-"/>
            </a:pPr>
            <a:r>
              <a:rPr lang="en-US" sz="1900" dirty="0"/>
              <a:t>Is the Official Protected by Qualified Immunity? </a:t>
            </a:r>
          </a:p>
          <a:p>
            <a:pPr marL="0" indent="0">
              <a:buNone/>
            </a:pPr>
            <a:endParaRPr lang="en-US" sz="1900" dirty="0"/>
          </a:p>
          <a:p>
            <a:pPr marL="0" indent="0">
              <a:buNone/>
            </a:pPr>
            <a:r>
              <a:rPr lang="en-US" sz="1900" b="1" dirty="0"/>
              <a:t>(3) Proximately causing;</a:t>
            </a:r>
          </a:p>
          <a:p>
            <a:pPr marL="0" indent="0">
              <a:buNone/>
            </a:pPr>
            <a:endParaRPr lang="en-US" sz="1900" dirty="0"/>
          </a:p>
          <a:p>
            <a:pPr marL="0" indent="0">
              <a:buNone/>
            </a:pPr>
            <a:r>
              <a:rPr lang="en-US" sz="1900" b="1" dirty="0"/>
              <a:t>(4) A deprivation of a federally protected right. </a:t>
            </a:r>
          </a:p>
          <a:p>
            <a:pPr marL="0" indent="0">
              <a:buNone/>
            </a:pPr>
            <a:endParaRPr lang="en-US" sz="3200" dirty="0"/>
          </a:p>
          <a:p>
            <a:endParaRPr lang="en-US" sz="3200" dirty="0"/>
          </a:p>
        </p:txBody>
      </p:sp>
    </p:spTree>
    <p:extLst>
      <p:ext uri="{BB962C8B-B14F-4D97-AF65-F5344CB8AC3E}">
        <p14:creationId xmlns:p14="http://schemas.microsoft.com/office/powerpoint/2010/main" val="1772665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9F81-D56B-4869-9F9B-54F95086D116}"/>
              </a:ext>
            </a:extLst>
          </p:cNvPr>
          <p:cNvSpPr>
            <a:spLocks noGrp="1"/>
          </p:cNvSpPr>
          <p:nvPr>
            <p:ph type="title"/>
          </p:nvPr>
        </p:nvSpPr>
        <p:spPr>
          <a:xfrm>
            <a:off x="127591" y="452718"/>
            <a:ext cx="10313581" cy="663701"/>
          </a:xfrm>
        </p:spPr>
        <p:txBody>
          <a:bodyPr/>
          <a:lstStyle/>
          <a:p>
            <a:r>
              <a:rPr lang="en-US" dirty="0"/>
              <a:t>§1983 Pleading Requirement Post-</a:t>
            </a:r>
            <a:r>
              <a:rPr lang="en-US" i="1" dirty="0"/>
              <a:t>Iqbal</a:t>
            </a:r>
          </a:p>
        </p:txBody>
      </p:sp>
      <p:sp>
        <p:nvSpPr>
          <p:cNvPr id="3" name="Content Placeholder 2">
            <a:extLst>
              <a:ext uri="{FF2B5EF4-FFF2-40B4-BE49-F238E27FC236}">
                <a16:creationId xmlns:a16="http://schemas.microsoft.com/office/drawing/2014/main" id="{76BA78BD-A80E-47CF-9C68-66352137CD20}"/>
              </a:ext>
            </a:extLst>
          </p:cNvPr>
          <p:cNvSpPr>
            <a:spLocks noGrp="1"/>
          </p:cNvSpPr>
          <p:nvPr>
            <p:ph idx="1"/>
          </p:nvPr>
        </p:nvSpPr>
        <p:spPr>
          <a:xfrm>
            <a:off x="999460" y="1584252"/>
            <a:ext cx="10090298" cy="4664148"/>
          </a:xfrm>
        </p:spPr>
        <p:txBody>
          <a:bodyPr>
            <a:normAutofit fontScale="92500" lnSpcReduction="10000"/>
          </a:bodyPr>
          <a:lstStyle/>
          <a:p>
            <a:pPr marL="0" indent="0">
              <a:buNone/>
            </a:pPr>
            <a:r>
              <a:rPr lang="en-US" sz="2400" dirty="0"/>
              <a:t>Fed. Rule Civ. Proc. 8(a)(2): “a short and plain statement of the claim showing that the pleader is entitled to relief.”</a:t>
            </a:r>
          </a:p>
          <a:p>
            <a:pPr marL="0" indent="0">
              <a:buNone/>
            </a:pPr>
            <a:endParaRPr lang="en-US" sz="2400" dirty="0"/>
          </a:p>
          <a:p>
            <a:pPr marL="0" indent="0">
              <a:buNone/>
            </a:pPr>
            <a:r>
              <a:rPr lang="en-US" sz="2400" i="1" dirty="0"/>
              <a:t>Shaw v. Villanueva</a:t>
            </a:r>
            <a:r>
              <a:rPr lang="en-US" sz="2400" dirty="0"/>
              <a:t>, 918 F.3d 414 (5th Cir. 2019)</a:t>
            </a:r>
          </a:p>
          <a:p>
            <a:r>
              <a:rPr lang="en-US" sz="2400" dirty="0"/>
              <a:t>“Post-</a:t>
            </a:r>
            <a:r>
              <a:rPr lang="en-US" sz="2400" i="1" dirty="0"/>
              <a:t>Iqbal</a:t>
            </a:r>
            <a:r>
              <a:rPr lang="en-US" sz="2400" dirty="0"/>
              <a:t>, formulaic recitations or bare-bones allegations will not survive a motion to dismiss.”</a:t>
            </a:r>
          </a:p>
          <a:p>
            <a:endParaRPr lang="en-US" sz="2400" dirty="0"/>
          </a:p>
          <a:p>
            <a:pPr lvl="1"/>
            <a:r>
              <a:rPr lang="en-US" sz="2400" dirty="0"/>
              <a:t>Legal conclusions without well-pleaded facts supporting those conclusions “will not thwart dismissal.”</a:t>
            </a:r>
          </a:p>
          <a:p>
            <a:pPr lvl="1"/>
            <a:endParaRPr lang="en-US" sz="2400" dirty="0"/>
          </a:p>
          <a:p>
            <a:pPr marL="285750" lvl="1"/>
            <a:r>
              <a:rPr lang="en-US" sz="2400" dirty="0"/>
              <a:t>§1983 allegations must be supported by </a:t>
            </a:r>
            <a:r>
              <a:rPr lang="en-US" sz="2400" u="sng" dirty="0"/>
              <a:t>sufficient factual content</a:t>
            </a:r>
            <a:r>
              <a:rPr lang="en-US" sz="2400" dirty="0"/>
              <a:t> to state a </a:t>
            </a:r>
            <a:r>
              <a:rPr lang="en-US" sz="2400" u="sng" dirty="0"/>
              <a:t>plausible claim</a:t>
            </a:r>
            <a:r>
              <a:rPr lang="en-US" sz="2400" dirty="0"/>
              <a:t> for relief.</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204129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06D3-937D-4EED-A462-BE1B6A11ACD8}"/>
              </a:ext>
            </a:extLst>
          </p:cNvPr>
          <p:cNvSpPr>
            <a:spLocks noGrp="1"/>
          </p:cNvSpPr>
          <p:nvPr>
            <p:ph type="title"/>
          </p:nvPr>
        </p:nvSpPr>
        <p:spPr/>
        <p:txBody>
          <a:bodyPr/>
          <a:lstStyle/>
          <a:p>
            <a:r>
              <a:rPr lang="en-US" dirty="0"/>
              <a:t>Factual basis - Legal theories</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AEADE7E4-DB8D-4FAF-9EC6-5DD30149D0C2}"/>
              </a:ext>
            </a:extLst>
          </p:cNvPr>
          <p:cNvSpPr>
            <a:spLocks noGrp="1"/>
          </p:cNvSpPr>
          <p:nvPr>
            <p:ph idx="1"/>
          </p:nvPr>
        </p:nvSpPr>
        <p:spPr>
          <a:xfrm>
            <a:off x="645130" y="1350336"/>
            <a:ext cx="10487158" cy="4898064"/>
          </a:xfrm>
        </p:spPr>
        <p:txBody>
          <a:bodyPr>
            <a:normAutofit fontScale="85000" lnSpcReduction="20000"/>
          </a:bodyPr>
          <a:lstStyle/>
          <a:p>
            <a:r>
              <a:rPr lang="en-US" sz="2400" i="1" dirty="0"/>
              <a:t>Johnson v. City of Shelby</a:t>
            </a:r>
            <a:r>
              <a:rPr lang="en-US" sz="2400" dirty="0"/>
              <a:t>, 135 S.Ct. 346 (2014).</a:t>
            </a:r>
          </a:p>
          <a:p>
            <a:pPr lvl="1"/>
            <a:r>
              <a:rPr lang="en-US" sz="2400" dirty="0"/>
              <a:t>Twombly and Iqbal concern the </a:t>
            </a:r>
            <a:r>
              <a:rPr lang="en-US" sz="2400" i="1" dirty="0"/>
              <a:t>factual</a:t>
            </a:r>
            <a:r>
              <a:rPr lang="en-US" sz="2400" dirty="0"/>
              <a:t> allegations a complaint must contain to survive a motion to dismiss.</a:t>
            </a:r>
          </a:p>
          <a:p>
            <a:pPr lvl="2"/>
            <a:r>
              <a:rPr lang="en-US" sz="2200" dirty="0"/>
              <a:t>A plaintiff must plead facts sufficient to show that her claim has </a:t>
            </a:r>
            <a:r>
              <a:rPr lang="en-US" sz="2200" i="1" dirty="0"/>
              <a:t>substantive plausibility</a:t>
            </a:r>
            <a:r>
              <a:rPr lang="en-US" sz="2200" dirty="0"/>
              <a:t>.</a:t>
            </a:r>
          </a:p>
          <a:p>
            <a:pPr marL="738188" lvl="2"/>
            <a:endParaRPr lang="en-US" sz="2400" dirty="0"/>
          </a:p>
          <a:p>
            <a:pPr marL="738188" lvl="2"/>
            <a:r>
              <a:rPr lang="en-US" sz="2400" dirty="0"/>
              <a:t>Court should not grant a motion to dismiss for “imperfect statement of the legal theory supporting the claim asserted” if factual basis of events in the complaint contains sufficient “factual allegations.”  </a:t>
            </a:r>
            <a:r>
              <a:rPr lang="en-US" sz="2400" i="1" dirty="0"/>
              <a:t>Id</a:t>
            </a:r>
            <a:r>
              <a:rPr lang="en-US" sz="2400" dirty="0"/>
              <a:t>.</a:t>
            </a:r>
          </a:p>
          <a:p>
            <a:pPr lvl="2"/>
            <a:r>
              <a:rPr lang="en-US" sz="2400" dirty="0"/>
              <a:t>Reversing Fifth Circuit’s affirmance of district court’s summary judgement for city officials based on plaintiffs’ failure to invoke 42 U.S.C. § 1983 in complaint. </a:t>
            </a:r>
          </a:p>
          <a:p>
            <a:pPr lvl="3"/>
            <a:r>
              <a:rPr lang="en-US" sz="2200" dirty="0"/>
              <a:t>Municipal liability claim no heightened pleading standard</a:t>
            </a:r>
          </a:p>
          <a:p>
            <a:pPr lvl="3"/>
            <a:r>
              <a:rPr lang="en-US" sz="2400" dirty="0"/>
              <a:t> Not dismissal but opportunity to amend complaint and add a citation to § 1983.</a:t>
            </a:r>
          </a:p>
        </p:txBody>
      </p:sp>
    </p:spTree>
    <p:extLst>
      <p:ext uri="{BB962C8B-B14F-4D97-AF65-F5344CB8AC3E}">
        <p14:creationId xmlns:p14="http://schemas.microsoft.com/office/powerpoint/2010/main" val="85228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06D3-937D-4EED-A462-BE1B6A11ACD8}"/>
              </a:ext>
            </a:extLst>
          </p:cNvPr>
          <p:cNvSpPr>
            <a:spLocks noGrp="1"/>
          </p:cNvSpPr>
          <p:nvPr>
            <p:ph type="title"/>
          </p:nvPr>
        </p:nvSpPr>
        <p:spPr/>
        <p:txBody>
          <a:bodyPr/>
          <a:lstStyle/>
          <a:p>
            <a:r>
              <a:rPr lang="en-US" dirty="0"/>
              <a:t>Factual basis - Legal theories</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AEADE7E4-DB8D-4FAF-9EC6-5DD30149D0C2}"/>
              </a:ext>
            </a:extLst>
          </p:cNvPr>
          <p:cNvSpPr>
            <a:spLocks noGrp="1"/>
          </p:cNvSpPr>
          <p:nvPr>
            <p:ph idx="1"/>
          </p:nvPr>
        </p:nvSpPr>
        <p:spPr>
          <a:xfrm>
            <a:off x="645130" y="1430594"/>
            <a:ext cx="10465893" cy="4817805"/>
          </a:xfrm>
        </p:spPr>
        <p:txBody>
          <a:bodyPr>
            <a:noAutofit/>
          </a:bodyPr>
          <a:lstStyle/>
          <a:p>
            <a:pPr marL="398463" lvl="3"/>
            <a:r>
              <a:rPr lang="en-US" sz="2200" dirty="0"/>
              <a:t>Determining What’s “Conclusory” or “Nonconclusory”:</a:t>
            </a:r>
          </a:p>
          <a:p>
            <a:pPr marL="169863" lvl="3" indent="0">
              <a:buNone/>
            </a:pPr>
            <a:endParaRPr lang="en-US" sz="2200" dirty="0"/>
          </a:p>
          <a:p>
            <a:pPr marL="169863" lvl="3" indent="0">
              <a:buNone/>
            </a:pPr>
            <a:r>
              <a:rPr lang="en-US" sz="2200" dirty="0"/>
              <a:t>	Facts:	Must be pled in a complaint and, ultimately, proven to a jury.</a:t>
            </a:r>
          </a:p>
          <a:p>
            <a:pPr marL="169863" lvl="3" indent="0">
              <a:buNone/>
            </a:pPr>
            <a:endParaRPr lang="en-US" sz="2200" dirty="0"/>
          </a:p>
          <a:p>
            <a:pPr marL="169863" lvl="3" indent="0">
              <a:buNone/>
            </a:pPr>
            <a:r>
              <a:rPr lang="en-US" sz="2200" dirty="0"/>
              <a:t>	Law:	May have imperfect statement of the legal theory. </a:t>
            </a:r>
          </a:p>
          <a:p>
            <a:pPr marL="169863" lvl="3" indent="0">
              <a:buNone/>
            </a:pPr>
            <a:endParaRPr lang="en-US" sz="2200" i="1" dirty="0"/>
          </a:p>
          <a:p>
            <a:pPr marL="169863" lvl="3" indent="0">
              <a:buNone/>
            </a:pPr>
            <a:r>
              <a:rPr lang="en-US" sz="2200" dirty="0"/>
              <a:t>“Federal pleading rules call for “a short and plain statement of the claim showing that the pleader is entitled to relief,  Fed. Rule Civ. Proc. 8(a)(2); they do not countenance dismissal of a complaint for imperfect statement of the legal theory supporting the claim asserted.”  </a:t>
            </a:r>
            <a:r>
              <a:rPr lang="en-US" sz="2200" i="1" dirty="0"/>
              <a:t>Id</a:t>
            </a:r>
            <a:r>
              <a:rPr lang="en-US" sz="2200" dirty="0"/>
              <a:t>. </a:t>
            </a:r>
          </a:p>
        </p:txBody>
      </p:sp>
    </p:spTree>
    <p:extLst>
      <p:ext uri="{BB962C8B-B14F-4D97-AF65-F5344CB8AC3E}">
        <p14:creationId xmlns:p14="http://schemas.microsoft.com/office/powerpoint/2010/main" val="314024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B1FE-5248-4337-BC2B-958B1FEE453F}"/>
              </a:ext>
            </a:extLst>
          </p:cNvPr>
          <p:cNvSpPr>
            <a:spLocks noGrp="1"/>
          </p:cNvSpPr>
          <p:nvPr>
            <p:ph type="title"/>
          </p:nvPr>
        </p:nvSpPr>
        <p:spPr>
          <a:xfrm>
            <a:off x="646111" y="452718"/>
            <a:ext cx="9404723" cy="690282"/>
          </a:xfrm>
        </p:spPr>
        <p:txBody>
          <a:bodyPr/>
          <a:lstStyle/>
          <a:p>
            <a:r>
              <a:rPr lang="en-US" dirty="0"/>
              <a:t>Municipal Liability and 12(b)(6)</a:t>
            </a:r>
            <a:br>
              <a:rPr lang="en-US" dirty="0"/>
            </a:br>
            <a:endParaRPr lang="en-US" dirty="0"/>
          </a:p>
        </p:txBody>
      </p:sp>
      <p:sp>
        <p:nvSpPr>
          <p:cNvPr id="3" name="Content Placeholder 2">
            <a:extLst>
              <a:ext uri="{FF2B5EF4-FFF2-40B4-BE49-F238E27FC236}">
                <a16:creationId xmlns:a16="http://schemas.microsoft.com/office/drawing/2014/main" id="{FA06B75A-24C7-499C-9B61-1150AB9E3ADD}"/>
              </a:ext>
            </a:extLst>
          </p:cNvPr>
          <p:cNvSpPr>
            <a:spLocks noGrp="1"/>
          </p:cNvSpPr>
          <p:nvPr>
            <p:ph idx="1"/>
          </p:nvPr>
        </p:nvSpPr>
        <p:spPr>
          <a:xfrm>
            <a:off x="645130" y="1233378"/>
            <a:ext cx="10628459" cy="4914760"/>
          </a:xfrm>
        </p:spPr>
        <p:txBody>
          <a:bodyPr>
            <a:normAutofit/>
          </a:bodyPr>
          <a:lstStyle/>
          <a:p>
            <a:endParaRPr lang="en-US" dirty="0"/>
          </a:p>
          <a:p>
            <a:r>
              <a:rPr lang="en-US" sz="3200" dirty="0"/>
              <a:t>Elements:</a:t>
            </a:r>
          </a:p>
          <a:p>
            <a:pPr lvl="1"/>
            <a:r>
              <a:rPr lang="en-US" sz="3200" dirty="0"/>
              <a:t>1. An official policy (or custom), of which</a:t>
            </a:r>
          </a:p>
          <a:p>
            <a:pPr lvl="1"/>
            <a:r>
              <a:rPr lang="en-US" sz="3200" dirty="0"/>
              <a:t>2. A policy maker who can be charged with actual or constructive knowledge, and</a:t>
            </a:r>
          </a:p>
          <a:p>
            <a:pPr lvl="1"/>
            <a:r>
              <a:rPr lang="en-US" sz="3200" dirty="0"/>
              <a:t>3. A constitutional violation whose “moving force” is that policy (or custom).</a:t>
            </a:r>
          </a:p>
          <a:p>
            <a:pPr marL="457200" lvl="1" indent="0">
              <a:buNone/>
            </a:pPr>
            <a:endParaRPr lang="en-US" u="sng" dirty="0"/>
          </a:p>
          <a:p>
            <a:endParaRPr lang="en-US" dirty="0"/>
          </a:p>
          <a:p>
            <a:endParaRPr lang="en-US" dirty="0"/>
          </a:p>
        </p:txBody>
      </p:sp>
    </p:spTree>
    <p:extLst>
      <p:ext uri="{BB962C8B-B14F-4D97-AF65-F5344CB8AC3E}">
        <p14:creationId xmlns:p14="http://schemas.microsoft.com/office/powerpoint/2010/main" val="636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B1FE-5248-4337-BC2B-958B1FEE453F}"/>
              </a:ext>
            </a:extLst>
          </p:cNvPr>
          <p:cNvSpPr>
            <a:spLocks noGrp="1"/>
          </p:cNvSpPr>
          <p:nvPr>
            <p:ph type="title"/>
          </p:nvPr>
        </p:nvSpPr>
        <p:spPr>
          <a:xfrm>
            <a:off x="646111" y="452718"/>
            <a:ext cx="9404723" cy="690282"/>
          </a:xfrm>
        </p:spPr>
        <p:txBody>
          <a:bodyPr/>
          <a:lstStyle/>
          <a:p>
            <a:r>
              <a:rPr lang="en-US" dirty="0"/>
              <a:t>Municipal Liability and 12(b)(6)</a:t>
            </a:r>
            <a:br>
              <a:rPr lang="en-US" dirty="0"/>
            </a:br>
            <a:br>
              <a:rPr lang="en-US" dirty="0"/>
            </a:br>
            <a:endParaRPr lang="en-US" dirty="0"/>
          </a:p>
        </p:txBody>
      </p:sp>
      <p:sp>
        <p:nvSpPr>
          <p:cNvPr id="3" name="Content Placeholder 2">
            <a:extLst>
              <a:ext uri="{FF2B5EF4-FFF2-40B4-BE49-F238E27FC236}">
                <a16:creationId xmlns:a16="http://schemas.microsoft.com/office/drawing/2014/main" id="{FA06B75A-24C7-499C-9B61-1150AB9E3ADD}"/>
              </a:ext>
            </a:extLst>
          </p:cNvPr>
          <p:cNvSpPr>
            <a:spLocks noGrp="1"/>
          </p:cNvSpPr>
          <p:nvPr>
            <p:ph idx="1"/>
          </p:nvPr>
        </p:nvSpPr>
        <p:spPr>
          <a:xfrm>
            <a:off x="646111" y="1233378"/>
            <a:ext cx="10932745" cy="5171904"/>
          </a:xfrm>
        </p:spPr>
        <p:txBody>
          <a:bodyPr>
            <a:normAutofit/>
          </a:bodyPr>
          <a:lstStyle/>
          <a:p>
            <a:pPr marL="0" lvl="1" indent="0">
              <a:buNone/>
            </a:pPr>
            <a:r>
              <a:rPr lang="en-US" sz="2200" i="1" dirty="0"/>
              <a:t>Robinson v. Hunt County, Texas</a:t>
            </a:r>
            <a:r>
              <a:rPr lang="en-US" sz="2200" dirty="0"/>
              <a:t>, No. 18-10238, 2019 WL 1594319 (5th Cir. Apr. 15, 2019)</a:t>
            </a:r>
          </a:p>
          <a:p>
            <a:pPr marL="685800" lvl="2"/>
            <a:r>
              <a:rPr lang="en-US" sz="2200" dirty="0"/>
              <a:t>Plaintiff must plead a constitutional violation.</a:t>
            </a:r>
          </a:p>
          <a:p>
            <a:pPr marL="1143000" lvl="3"/>
            <a:r>
              <a:rPr lang="en-US" sz="2200" dirty="0"/>
              <a:t>Viewpoint discrimination on </a:t>
            </a:r>
            <a:r>
              <a:rPr lang="en-US" sz="2200" dirty="0">
                <a:hlinkClick r:id="rId3" action="ppaction://hlinkfile"/>
              </a:rPr>
              <a:t>County Facebook page</a:t>
            </a:r>
            <a:r>
              <a:rPr lang="en-US" sz="2200" dirty="0"/>
              <a:t>.</a:t>
            </a:r>
          </a:p>
          <a:p>
            <a:pPr marL="633413" lvl="3"/>
            <a:r>
              <a:rPr lang="en-US" sz="2200" dirty="0"/>
              <a:t>Whether constitutional violations alleged in complaint are attributable to the County.</a:t>
            </a:r>
          </a:p>
          <a:p>
            <a:pPr marL="1090613" lvl="4"/>
            <a:r>
              <a:rPr lang="en-US" sz="2200" dirty="0"/>
              <a:t>Who’s the policy maker?  Sheriff or County Commissioner’s Court?</a:t>
            </a:r>
          </a:p>
          <a:p>
            <a:pPr marL="1090613" lvl="4"/>
            <a:r>
              <a:rPr lang="en-US" sz="2200" dirty="0"/>
              <a:t>Directly attributable through official action or imprimatur.</a:t>
            </a:r>
          </a:p>
          <a:p>
            <a:pPr marL="1547813" lvl="5"/>
            <a:r>
              <a:rPr lang="en-US" sz="2200" dirty="0"/>
              <a:t>Isolated unconstitutional actions by municipal employees will almost never trigger liability.</a:t>
            </a:r>
          </a:p>
          <a:p>
            <a:pPr marL="693738" lvl="5" indent="-295275"/>
            <a:r>
              <a:rPr lang="en-US" sz="2200" dirty="0"/>
              <a:t>Policy/Custom was Moving Force for Constitutional Violation.</a:t>
            </a:r>
            <a:endParaRPr lang="en-US" sz="2200" u="sng" dirty="0"/>
          </a:p>
          <a:p>
            <a:endParaRPr lang="en-US" dirty="0"/>
          </a:p>
          <a:p>
            <a:endParaRPr lang="en-US" dirty="0"/>
          </a:p>
        </p:txBody>
      </p:sp>
    </p:spTree>
    <p:extLst>
      <p:ext uri="{BB962C8B-B14F-4D97-AF65-F5344CB8AC3E}">
        <p14:creationId xmlns:p14="http://schemas.microsoft.com/office/powerpoint/2010/main" val="1363872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2392</TotalTime>
  <Words>1610</Words>
  <Application>Microsoft Office PowerPoint</Application>
  <PresentationFormat>Widescreen</PresentationFormat>
  <Paragraphs>152</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Algerian</vt:lpstr>
      <vt:lpstr>Arial</vt:lpstr>
      <vt:lpstr>Calibri</vt:lpstr>
      <vt:lpstr>Century Gothic</vt:lpstr>
      <vt:lpstr>Wingdings 3</vt:lpstr>
      <vt:lpstr>Ion</vt:lpstr>
      <vt:lpstr>1983 Practice Highlights</vt:lpstr>
      <vt:lpstr>Overview</vt:lpstr>
      <vt:lpstr>Overview </vt:lpstr>
      <vt:lpstr>Elements in § 1983 Actions</vt:lpstr>
      <vt:lpstr>§1983 Pleading Requirement Post-Iqbal</vt:lpstr>
      <vt:lpstr>Factual basis - Legal theories</vt:lpstr>
      <vt:lpstr>Factual basis - Legal theories</vt:lpstr>
      <vt:lpstr>Municipal Liability and 12(b)(6) </vt:lpstr>
      <vt:lpstr>Municipal Liability and 12(b)(6)  </vt:lpstr>
      <vt:lpstr>Pleading Facts and Law in Municipal Liability Claims</vt:lpstr>
      <vt:lpstr>School District Liability and 12(b)(6)  </vt:lpstr>
      <vt:lpstr>School District Liability and 12(b)(6) </vt:lpstr>
      <vt:lpstr>Qualified Immunity and 12(b)(6)</vt:lpstr>
      <vt:lpstr>Qualified Immunity and 12(b)(6) </vt:lpstr>
      <vt:lpstr>Pleading Facts in Qualified Immunity Cases</vt:lpstr>
      <vt:lpstr>Review of 12(b)(6) Motions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1983 Practice Highlights</dc:title>
  <dc:creator>Izaak Bruce</dc:creator>
  <cp:lastModifiedBy>Ryan Henry</cp:lastModifiedBy>
  <cp:revision>175</cp:revision>
  <cp:lastPrinted>2019-04-26T18:58:24Z</cp:lastPrinted>
  <dcterms:created xsi:type="dcterms:W3CDTF">2019-04-03T22:07:53Z</dcterms:created>
  <dcterms:modified xsi:type="dcterms:W3CDTF">2019-04-26T19:52:09Z</dcterms:modified>
</cp:coreProperties>
</file>