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753" r:id="rId1"/>
  </p:sldMasterIdLst>
  <p:notesMasterIdLst>
    <p:notesMasterId r:id="rId41"/>
  </p:notesMasterIdLst>
  <p:handoutMasterIdLst>
    <p:handoutMasterId r:id="rId42"/>
  </p:handoutMasterIdLst>
  <p:sldIdLst>
    <p:sldId id="517" r:id="rId2"/>
    <p:sldId id="518" r:id="rId3"/>
    <p:sldId id="507" r:id="rId4"/>
    <p:sldId id="510" r:id="rId5"/>
    <p:sldId id="511" r:id="rId6"/>
    <p:sldId id="485" r:id="rId7"/>
    <p:sldId id="509" r:id="rId8"/>
    <p:sldId id="508" r:id="rId9"/>
    <p:sldId id="520" r:id="rId10"/>
    <p:sldId id="514" r:id="rId11"/>
    <p:sldId id="515" r:id="rId12"/>
    <p:sldId id="516" r:id="rId13"/>
    <p:sldId id="502" r:id="rId14"/>
    <p:sldId id="503" r:id="rId15"/>
    <p:sldId id="505" r:id="rId16"/>
    <p:sldId id="522" r:id="rId17"/>
    <p:sldId id="498" r:id="rId18"/>
    <p:sldId id="463" r:id="rId19"/>
    <p:sldId id="486" r:id="rId20"/>
    <p:sldId id="487" r:id="rId21"/>
    <p:sldId id="488" r:id="rId22"/>
    <p:sldId id="489" r:id="rId23"/>
    <p:sldId id="491" r:id="rId24"/>
    <p:sldId id="490" r:id="rId25"/>
    <p:sldId id="493" r:id="rId26"/>
    <p:sldId id="492" r:id="rId27"/>
    <p:sldId id="494" r:id="rId28"/>
    <p:sldId id="495" r:id="rId29"/>
    <p:sldId id="496" r:id="rId30"/>
    <p:sldId id="497" r:id="rId31"/>
    <p:sldId id="472" r:id="rId32"/>
    <p:sldId id="452" r:id="rId33"/>
    <p:sldId id="451" r:id="rId34"/>
    <p:sldId id="455" r:id="rId35"/>
    <p:sldId id="456" r:id="rId36"/>
    <p:sldId id="473" r:id="rId37"/>
    <p:sldId id="458" r:id="rId38"/>
    <p:sldId id="478" r:id="rId39"/>
    <p:sldId id="477" r:id="rId40"/>
  </p:sldIdLst>
  <p:sldSz cx="9144000" cy="6858000" type="screen4x3"/>
  <p:notesSz cx="7026275" cy="9312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3" userDrawn="1">
          <p15:clr>
            <a:srgbClr val="A4A3A4"/>
          </p15:clr>
        </p15:guide>
        <p15:guide id="2" pos="221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800000"/>
    <a:srgbClr val="993366"/>
    <a:srgbClr val="FFFF99"/>
    <a:srgbClr val="FFFFCC"/>
    <a:srgbClr val="333333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9370" autoAdjust="0"/>
  </p:normalViewPr>
  <p:slideViewPr>
    <p:cSldViewPr>
      <p:cViewPr varScale="1">
        <p:scale>
          <a:sx n="119" d="100"/>
          <a:sy n="119" d="100"/>
        </p:scale>
        <p:origin x="9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1932" y="-90"/>
      </p:cViewPr>
      <p:guideLst>
        <p:guide orient="horz" pos="2933"/>
        <p:guide pos="221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54902" cy="457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7" tIns="45973" rIns="91947" bIns="4597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54295"/>
            <a:ext cx="3054902" cy="457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7" tIns="45973" rIns="91947" bIns="4597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45356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94" tIns="46848" rIns="93694" bIns="46848" numCol="1" anchor="t" anchorCtr="0" compatLnSpc="1">
            <a:prstTxWarp prst="textNoShape">
              <a:avLst/>
            </a:prstTxWarp>
          </a:bodyPr>
          <a:lstStyle>
            <a:lvl1pPr defTabSz="937029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7157" y="4423969"/>
            <a:ext cx="5151965" cy="4190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94" tIns="46848" rIns="93694" bIns="468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46347"/>
            <a:ext cx="3045356" cy="465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94" tIns="46848" rIns="93694" bIns="46848" numCol="1" anchor="b" anchorCtr="0" compatLnSpc="1">
            <a:prstTxWarp prst="textNoShape">
              <a:avLst/>
            </a:prstTxWarp>
          </a:bodyPr>
          <a:lstStyle>
            <a:lvl1pPr defTabSz="937029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3043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0487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135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451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215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32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3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918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19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89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683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EF49-0348-4CF9-9775-2A9B747C26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087403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8E15C-BA2F-4DAE-A1E9-DDC7F9715F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32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8E15C-BA2F-4DAE-A1E9-DDC7F9715F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092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8E15C-BA2F-4DAE-A1E9-DDC7F9715F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7653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8E15C-BA2F-4DAE-A1E9-DDC7F9715F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010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8E15C-BA2F-4DAE-A1E9-DDC7F9715F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45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8E15C-BA2F-4DAE-A1E9-DDC7F9715F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32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8BA8-F959-4A4F-A4CF-7B5926665B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17007"/>
      </p:ext>
    </p:extLst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9F13-3192-4746-969C-314A3AEFD0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428106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3999"/>
          </a:xfr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AC3E-BF59-4DCE-B9CD-0FC19C2BBE8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3" y="6294437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058865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FC9C-DF1D-45B1-B7FB-11DAC64B95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641272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10DF-A20C-4CB1-A151-B613617869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883280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DCFD-FD4E-4B19-979C-EA4E1A93A6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435271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D624-E5DB-429E-98F2-E47E1B2F01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689182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4D92-0E26-46EC-8A26-065C53CD00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879754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C919-2FE4-4129-8B59-7D5F50DA15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837505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3BE7-DB6D-4A49-AF4F-4756580EF9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305784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54325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667354"/>
            <a:ext cx="7765322" cy="4529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63404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6340475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6340475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8E15C-BA2F-4DAE-A1E9-DDC7F9715FB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http://edge.alluremedia.com.au/m/l/2015/05/Gameofthrones.jpg"/>
          <p:cNvPicPr>
            <a:picLocks noChangeAspect="1" noChangeArrowheads="1"/>
          </p:cNvPicPr>
          <p:nvPr userDrawn="1"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88" r="1713" b="7174"/>
          <a:stretch/>
        </p:blipFill>
        <p:spPr bwMode="auto">
          <a:xfrm rot="16200000">
            <a:off x="3816281" y="-3803723"/>
            <a:ext cx="1511444" cy="914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1524000"/>
            <a:ext cx="9144000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53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  <p:sldLayoutId id="2147483770" r:id="rId17"/>
  </p:sldLayoutIdLst>
  <p:transition>
    <p:random/>
  </p:transition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Calibri" panose="020F05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shaunessy@mcginnislaw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://www.mcginnislaw.com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mailto:mshaunessy@mcginnislaw.com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://www.mcginnislaw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"/>
            <a:ext cx="7924800" cy="2285999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3600" dirty="0">
                <a:solidFill>
                  <a:srgbClr val="FFC000"/>
                </a:solidFill>
              </a:rPr>
              <a:t>SOVEREIGN Immunity, </a:t>
            </a:r>
            <a:br>
              <a:rPr lang="en-US" sz="3600" dirty="0">
                <a:solidFill>
                  <a:srgbClr val="FFC000"/>
                </a:solidFill>
              </a:rPr>
            </a:br>
            <a:r>
              <a:rPr lang="en-US" sz="3600" dirty="0">
                <a:solidFill>
                  <a:srgbClr val="FFC000"/>
                </a:solidFill>
              </a:rPr>
              <a:t>The </a:t>
            </a:r>
            <a:r>
              <a:rPr lang="en-US" sz="3600" b="1" dirty="0">
                <a:solidFill>
                  <a:srgbClr val="FFC000"/>
                </a:solidFill>
              </a:rPr>
              <a:t>TEXAS TORT CLAIMS ACT </a:t>
            </a:r>
            <a:br>
              <a:rPr lang="en-US" sz="3600" b="1" dirty="0">
                <a:solidFill>
                  <a:srgbClr val="FFC000"/>
                </a:solidFill>
              </a:rPr>
            </a:br>
            <a:r>
              <a:rPr lang="en-US" sz="3600" b="1" dirty="0"/>
              <a:t> </a:t>
            </a:r>
            <a:r>
              <a:rPr lang="en-US" sz="2400" dirty="0">
                <a:solidFill>
                  <a:schemeClr val="bg1"/>
                </a:solidFill>
              </a:rPr>
              <a:t>and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OTHER UNANSWERABLE QUESTIONS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667000"/>
            <a:ext cx="8534400" cy="3657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70000"/>
              </a:lnSpc>
            </a:pPr>
            <a:r>
              <a:rPr lang="en-US" sz="28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Presented By:</a:t>
            </a:r>
          </a:p>
          <a:p>
            <a:pPr>
              <a:lnSpc>
                <a:spcPct val="70000"/>
              </a:lnSpc>
            </a:pPr>
            <a:r>
              <a:rPr lang="en-US" sz="4000" i="1" dirty="0"/>
              <a:t>Michael Shaunessy</a:t>
            </a:r>
          </a:p>
          <a:p>
            <a:pPr>
              <a:lnSpc>
                <a:spcPct val="70000"/>
              </a:lnSpc>
            </a:pPr>
            <a:r>
              <a:rPr lang="en-US" sz="4000" i="1" dirty="0"/>
              <a:t>Ethan Ranis </a:t>
            </a:r>
            <a:endParaRPr lang="en-US" sz="1400" dirty="0"/>
          </a:p>
          <a:p>
            <a:pPr>
              <a:lnSpc>
                <a:spcPct val="10000"/>
              </a:lnSpc>
            </a:pPr>
            <a:endParaRPr lang="en-US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4800" dirty="0"/>
              <a:t>McGinnis Lochridge, LLP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600 Congress Avenue, Suite 2100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Austin, Texas 78701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(512) 495-6000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mshaunessy@mcginnislaw.com</a:t>
            </a:r>
            <a:endParaRPr lang="en-US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hlinkClick r:id="rId4"/>
              </a:rPr>
              <a:t>www.mcginnislaw.com</a:t>
            </a:r>
            <a:endParaRPr lang="en-US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>
              <a:lnSpc>
                <a:spcPct val="85000"/>
              </a:lnSpc>
            </a:pPr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50292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11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effectLst/>
              </a:rPr>
              <a:t>“I Represent the City of West </a:t>
            </a:r>
            <a:r>
              <a:rPr lang="en-US" sz="2700" dirty="0" err="1">
                <a:effectLst/>
              </a:rPr>
              <a:t>mulvania</a:t>
            </a:r>
            <a:r>
              <a:rPr lang="en-US" sz="2700" dirty="0">
                <a:effectLst/>
              </a:rPr>
              <a:t>, I can sue Bristol county For destroying our bridge!?”</a:t>
            </a:r>
            <a:endParaRPr lang="en-US" sz="4000" dirty="0"/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229600" cy="41910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600" dirty="0">
                <a:effectLst/>
              </a:rPr>
              <a:t>A governmental plaintiff suing another governmental entity must establish that immunity is not applicable or has been waived by statute  </a:t>
            </a:r>
          </a:p>
          <a:p>
            <a:pPr lvl="1">
              <a:lnSpc>
                <a:spcPct val="90000"/>
              </a:lnSpc>
            </a:pPr>
            <a:r>
              <a:rPr lang="en-US" sz="2600" i="1" dirty="0">
                <a:effectLst/>
              </a:rPr>
              <a:t>Tex. Dept. Trans. v. City of Sunset Valley</a:t>
            </a:r>
            <a:r>
              <a:rPr lang="en-US" sz="2600" dirty="0">
                <a:effectLst/>
              </a:rPr>
              <a:t> (Tex. 2004)</a:t>
            </a:r>
          </a:p>
          <a:p>
            <a:pPr lvl="1">
              <a:lnSpc>
                <a:spcPct val="90000"/>
              </a:lnSpc>
            </a:pPr>
            <a:endParaRPr lang="en-US" sz="2600" dirty="0">
              <a:effectLst/>
            </a:endParaRPr>
          </a:p>
          <a:p>
            <a:pPr lvl="1">
              <a:lnSpc>
                <a:spcPct val="90000"/>
              </a:lnSpc>
            </a:pPr>
            <a:r>
              <a:rPr lang="en-US" sz="2600" dirty="0">
                <a:effectLst/>
              </a:rPr>
              <a:t>This is even true when the State sues a local governmental entity: </a:t>
            </a:r>
            <a:r>
              <a:rPr lang="en-US" sz="2600" i="1" dirty="0">
                <a:effectLst/>
              </a:rPr>
              <a:t>City of Galveston</a:t>
            </a:r>
            <a:r>
              <a:rPr lang="en-US" sz="2600" dirty="0">
                <a:effectLst/>
              </a:rPr>
              <a:t> </a:t>
            </a:r>
          </a:p>
          <a:p>
            <a:pPr lvl="1">
              <a:lnSpc>
                <a:spcPct val="90000"/>
              </a:lnSpc>
            </a:pPr>
            <a:endParaRPr lang="en-US" sz="26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en-US" sz="2600" i="1" dirty="0">
                <a:effectLst/>
              </a:rPr>
              <a:t>Nueces County v. San Patricio County</a:t>
            </a:r>
            <a:r>
              <a:rPr lang="en-US" sz="2600" dirty="0">
                <a:effectLst/>
              </a:rPr>
              <a:t>—heavy presumption of immunity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62347576"/>
      </p:ext>
    </p:extLst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ffectLst/>
              </a:rPr>
              <a:t>“the Leg Just passed A BILL and The CITY took action to enforce it.</a:t>
            </a:r>
            <a:br>
              <a:rPr lang="en-US" sz="2800" dirty="0">
                <a:effectLst/>
              </a:rPr>
            </a:br>
            <a:r>
              <a:rPr lang="en-US" sz="2800" dirty="0">
                <a:effectLst/>
              </a:rPr>
              <a:t>It is Unconstitutional, CAN I SUE?”  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pPr marL="685800" indent="-685800">
              <a:buNone/>
            </a:pPr>
            <a:r>
              <a:rPr lang="en-US" sz="2400" dirty="0"/>
              <a:t>Sovereign Immunity does not apply to suits seeking equitable relief.  </a:t>
            </a:r>
            <a:r>
              <a:rPr lang="en-US" sz="2400" i="1" dirty="0"/>
              <a:t>City of El Paso v. Heinrich</a:t>
            </a:r>
            <a:r>
              <a:rPr lang="en-US" sz="2400" dirty="0"/>
              <a:t> (Tex. 2009)</a:t>
            </a:r>
          </a:p>
          <a:p>
            <a:pPr lvl="1"/>
            <a:r>
              <a:rPr lang="en-US" dirty="0"/>
              <a:t>You can sue for a declaration that a statute, ordinance, etc., is unconstitutional.</a:t>
            </a:r>
          </a:p>
          <a:p>
            <a:pPr lvl="1"/>
            <a:r>
              <a:rPr lang="en-US" dirty="0"/>
              <a:t>Also, can bring an </a:t>
            </a:r>
            <a:r>
              <a:rPr lang="en-US" i="1" dirty="0"/>
              <a:t>Ultra Vires </a:t>
            </a:r>
            <a:r>
              <a:rPr lang="en-US" dirty="0"/>
              <a:t>claims against Governmental Official acting without legal authority.</a:t>
            </a:r>
          </a:p>
          <a:p>
            <a:pPr lvl="1"/>
            <a:r>
              <a:rPr lang="en-US" dirty="0"/>
              <a:t>“Illegal or unauthorized actions are not acts of the State.”  So you sue the official in their official capacity.  </a:t>
            </a:r>
          </a:p>
          <a:p>
            <a:pPr lvl="1"/>
            <a:r>
              <a:rPr lang="en-US" dirty="0"/>
              <a:t>Can’t avoid immunity by claiming a suit for money damages is seeking only declaratory relief</a:t>
            </a:r>
            <a:endParaRPr lang="en-US" sz="3000" i="1" dirty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6518952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36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36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36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36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36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36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effectLst/>
              </a:rPr>
              <a:t>HMMM</a:t>
            </a:r>
            <a:r>
              <a:rPr lang="en-US" sz="2800" i="1" dirty="0">
                <a:effectLst/>
              </a:rPr>
              <a:t>, City of El Paso v. Heinrich, </a:t>
            </a:r>
            <a:r>
              <a:rPr lang="en-US" sz="2800" dirty="0">
                <a:effectLst/>
              </a:rPr>
              <a:t>Tell me More!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600" dirty="0"/>
              <a:t>Heinrich sued for injunction based on reduction in her pension payments</a:t>
            </a:r>
          </a:p>
          <a:p>
            <a:pPr lvl="1">
              <a:lnSpc>
                <a:spcPct val="90000"/>
              </a:lnSpc>
              <a:buNone/>
            </a:pPr>
            <a:endParaRPr lang="en-US" sz="2600" dirty="0"/>
          </a:p>
          <a:p>
            <a:pPr lvl="1">
              <a:lnSpc>
                <a:spcPct val="90000"/>
              </a:lnSpc>
            </a:pPr>
            <a:r>
              <a:rPr lang="en-US" sz="2600" dirty="0"/>
              <a:t>Heinrich’s suit did not challenge a discretionary decision, but alleged they violated the statute and their bylaws</a:t>
            </a:r>
          </a:p>
          <a:p>
            <a:pPr lvl="1">
              <a:lnSpc>
                <a:spcPct val="90000"/>
              </a:lnSpc>
            </a:pPr>
            <a:endParaRPr lang="en-US" sz="2600" dirty="0"/>
          </a:p>
          <a:p>
            <a:pPr lvl="1">
              <a:lnSpc>
                <a:spcPct val="90000"/>
              </a:lnSpc>
            </a:pPr>
            <a:r>
              <a:rPr lang="en-US" sz="2600" dirty="0"/>
              <a:t>Heinrich sought an injunction prohibiting the Board from continuing its illegal actions.  </a:t>
            </a:r>
            <a:r>
              <a:rPr lang="en-US" sz="2600" b="1" u="sng" dirty="0"/>
              <a:t>Could received money damages from the date of the injunction hearing.</a:t>
            </a:r>
          </a:p>
          <a:p>
            <a:pPr lvl="1">
              <a:lnSpc>
                <a:spcPct val="90000"/>
              </a:lnSpc>
            </a:pPr>
            <a:endParaRPr lang="en-US" sz="2600" dirty="0"/>
          </a:p>
          <a:p>
            <a:pPr lvl="1">
              <a:lnSpc>
                <a:spcPct val="90000"/>
              </a:lnSpc>
            </a:pPr>
            <a:r>
              <a:rPr lang="en-US" sz="2600" dirty="0"/>
              <a:t>You cannot avoid immunity by calling a suit for money damages an ultra vires claim or a suit for money damages.  </a:t>
            </a:r>
          </a:p>
          <a:p>
            <a:pPr lvl="1">
              <a:lnSpc>
                <a:spcPct val="90000"/>
              </a:lnSpc>
            </a:pPr>
            <a:endParaRPr lang="en-US" sz="26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000" i="1" dirty="0">
                <a:effectLst/>
              </a:rPr>
              <a:t>You sound like you know a lot about this, can you represent my client for free or a very reduced rate?</a:t>
            </a:r>
          </a:p>
        </p:txBody>
      </p:sp>
    </p:spTree>
    <p:extLst>
      <p:ext uri="{BB962C8B-B14F-4D97-AF65-F5344CB8AC3E}">
        <p14:creationId xmlns:p14="http://schemas.microsoft.com/office/powerpoint/2010/main" val="14665346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61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61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15400" cy="1524000"/>
          </a:xfrm>
        </p:spPr>
        <p:txBody>
          <a:bodyPr>
            <a:noAutofit/>
          </a:bodyPr>
          <a:lstStyle/>
          <a:p>
            <a:pPr marL="685800" indent="-685800"/>
            <a:r>
              <a:rPr lang="en-US" sz="3000" dirty="0">
                <a:effectLst/>
              </a:rPr>
              <a:t>HEY, I Am about to sue under the Pesticide Application statute; that waives immunity, right? 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029200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lphaUcPeriod"/>
            </a:pPr>
            <a:endParaRPr lang="en-US" sz="3600" dirty="0"/>
          </a:p>
          <a:p>
            <a:pPr marL="609600" indent="-609600">
              <a:buNone/>
            </a:pPr>
            <a:r>
              <a:rPr lang="en-US" dirty="0"/>
              <a:t>A.   To waive immunity, a statute must do so in a clear and unambiguous  manner.</a:t>
            </a:r>
          </a:p>
          <a:p>
            <a:pPr marL="609600" indent="-609600">
              <a:buFontTx/>
              <a:buNone/>
            </a:pPr>
            <a:endParaRPr lang="en-US" dirty="0"/>
          </a:p>
          <a:p>
            <a:pPr marL="609600" indent="-609600">
              <a:buFontTx/>
              <a:buNone/>
            </a:pPr>
            <a:r>
              <a:rPr lang="en-US" dirty="0"/>
              <a:t>B.   “Rarely” will courts find a statute waives immunity when the “magic words” are absent.  </a:t>
            </a:r>
            <a:r>
              <a:rPr lang="en-US" i="1" dirty="0"/>
              <a:t>Southwestern Bell v. Harris Co. Toll Road Authority</a:t>
            </a:r>
            <a:r>
              <a:rPr lang="en-US" dirty="0"/>
              <a:t> (Tex. 2009)</a:t>
            </a:r>
          </a:p>
          <a:p>
            <a:pPr marL="609600" indent="-609600">
              <a:buFontTx/>
              <a:buAutoNum type="alphaU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247232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4648200"/>
          </a:xfrm>
        </p:spPr>
        <p:txBody>
          <a:bodyPr>
            <a:normAutofit/>
          </a:bodyPr>
          <a:lstStyle/>
          <a:p>
            <a:pPr marL="609600" indent="-609600">
              <a:buNone/>
              <a:tabLst>
                <a:tab pos="793750" algn="l"/>
                <a:tab pos="850900" algn="l"/>
              </a:tabLst>
            </a:pPr>
            <a:r>
              <a:rPr lang="en-US" sz="2600" dirty="0"/>
              <a:t>1.	Courts resolve ambiguities by retaining immunity.</a:t>
            </a:r>
          </a:p>
          <a:p>
            <a:pPr marL="609600" indent="-609600">
              <a:buAutoNum type="arabicPeriod" startAt="2"/>
              <a:tabLst>
                <a:tab pos="793750" algn="l"/>
                <a:tab pos="850900" algn="l"/>
              </a:tabLst>
            </a:pPr>
            <a:r>
              <a:rPr lang="en-US" sz="2600" dirty="0"/>
              <a:t>Statute the waive immunity typically set a limit on liability.  </a:t>
            </a:r>
          </a:p>
          <a:p>
            <a:pPr marL="609600" indent="-609600">
              <a:buAutoNum type="arabicPeriod" startAt="2"/>
              <a:tabLst>
                <a:tab pos="793750" algn="l"/>
                <a:tab pos="850900" algn="l"/>
              </a:tabLst>
            </a:pPr>
            <a:r>
              <a:rPr lang="en-US" sz="2600" dirty="0"/>
              <a:t>A statute that requires joinder in suit where immunity would otherwise attach waives immunity.  (Ex. </a:t>
            </a:r>
            <a:r>
              <a:rPr lang="en-US" sz="2600" dirty="0" err="1"/>
              <a:t>DJA</a:t>
            </a:r>
            <a:r>
              <a:rPr lang="en-US" sz="2600" dirty="0"/>
              <a:t>)</a:t>
            </a:r>
          </a:p>
          <a:p>
            <a:pPr marL="609600" indent="-609600">
              <a:buNone/>
              <a:tabLst>
                <a:tab pos="793750" algn="l"/>
                <a:tab pos="850900" algn="l"/>
              </a:tabLst>
            </a:pPr>
            <a:r>
              <a:rPr lang="en-US" sz="2600" dirty="0"/>
              <a:t>4.	Would the statutory provision serve </a:t>
            </a:r>
            <a:r>
              <a:rPr lang="en-US" sz="2600" b="1" i="1" u="sng" dirty="0"/>
              <a:t>ANY</a:t>
            </a:r>
            <a:r>
              <a:rPr lang="en-US" sz="2600" dirty="0"/>
              <a:t> purpose absent a waiver? </a:t>
            </a:r>
          </a:p>
          <a:p>
            <a:pPr marL="1009650" lvl="1" indent="-609600">
              <a:buNone/>
              <a:tabLst>
                <a:tab pos="793750" algn="l"/>
                <a:tab pos="850900" algn="l"/>
              </a:tabLst>
            </a:pPr>
            <a:r>
              <a:rPr lang="en-US" sz="2600" i="1" dirty="0"/>
              <a:t>	   </a:t>
            </a:r>
            <a:r>
              <a:rPr lang="en-US" sz="2600" i="1" dirty="0" err="1"/>
              <a:t>Oncor</a:t>
            </a:r>
            <a:r>
              <a:rPr lang="en-US" sz="2600" i="1" dirty="0"/>
              <a:t> Electric; Harris Co. Toll Road Authority</a:t>
            </a:r>
            <a:r>
              <a:rPr lang="en-US" sz="2600" dirty="0"/>
              <a:t>; </a:t>
            </a:r>
            <a:r>
              <a:rPr lang="en-US" sz="2600" i="1" dirty="0"/>
              <a:t>Montgomery County Hosp. Dist.</a:t>
            </a:r>
            <a:endParaRPr lang="en-US" sz="2600" dirty="0"/>
          </a:p>
          <a:p>
            <a:pPr marL="609600" indent="-609600">
              <a:buClr>
                <a:schemeClr val="tx1"/>
              </a:buClr>
              <a:buSzPct val="75000"/>
              <a:buFont typeface="Wingdings" pitchFamily="2" charset="2"/>
              <a:buNone/>
              <a:tabLst>
                <a:tab pos="793750" algn="l"/>
                <a:tab pos="850900" algn="l"/>
              </a:tabLst>
            </a:pPr>
            <a:endParaRPr lang="en-US" sz="4000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1066800"/>
          </a:xfrm>
          <a:noFill/>
          <a:ln/>
        </p:spPr>
        <p:txBody>
          <a:bodyPr>
            <a:normAutofit/>
          </a:bodyPr>
          <a:lstStyle/>
          <a:p>
            <a:pPr marL="685800" indent="-685800"/>
            <a:r>
              <a:rPr lang="en-US" sz="2800" dirty="0">
                <a:effectLst/>
              </a:rPr>
              <a:t>The statute does not say it waives Immunity, does that matter?</a:t>
            </a:r>
            <a:endParaRPr lang="en-US" sz="2800" u="sng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6161236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/>
            <a:r>
              <a:rPr lang="en-US" sz="2800" dirty="0">
                <a:effectLst/>
              </a:rPr>
              <a:t>But this statute says they “SHALL” do this!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sz="2600" i="1" dirty="0"/>
              <a:t>Southwestern Bell/Montgomery County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sz="2600" i="1" dirty="0"/>
          </a:p>
          <a:p>
            <a:pPr marL="609600" indent="-609600">
              <a:lnSpc>
                <a:spcPct val="90000"/>
              </a:lnSpc>
              <a:buNone/>
            </a:pPr>
            <a:r>
              <a:rPr lang="en-US" sz="2600" dirty="0"/>
              <a:t>	-If there is any other purpose for the language at issue, then there is no waiver of immunity from suit. 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sz="2600" i="1" dirty="0"/>
          </a:p>
          <a:p>
            <a:pPr marL="609600" indent="-609600">
              <a:lnSpc>
                <a:spcPct val="90000"/>
              </a:lnSpc>
              <a:buNone/>
            </a:pPr>
            <a:r>
              <a:rPr lang="en-US" sz="2600" i="1" dirty="0"/>
              <a:t>	-</a:t>
            </a:r>
            <a:r>
              <a:rPr lang="en-US" sz="2600" dirty="0"/>
              <a:t>If there is </a:t>
            </a:r>
            <a:r>
              <a:rPr lang="en-US" sz="2600" b="1" u="sng" dirty="0"/>
              <a:t>any plausible </a:t>
            </a:r>
            <a:r>
              <a:rPr lang="en-US" sz="2600" dirty="0"/>
              <a:t>reading of the statute other than waiver, the statute does not waive immunity.  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600" dirty="0"/>
              <a:t>	</a:t>
            </a:r>
            <a:endParaRPr lang="en-US" dirty="0"/>
          </a:p>
          <a:p>
            <a:pPr marL="990600" lvl="1" indent="-533400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46389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8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WAIT, This is not Fair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Life is not fair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Immunity protects tax payers from “boneheaded decisions” of</a:t>
            </a:r>
            <a:r>
              <a:rPr lang="en-US" dirty="0">
                <a:effectLst/>
              </a:rPr>
              <a:t> government officials/employees—however “improvident, harsh, [or] unjust” the result my be. Brown and Grey Engineering (Tex. 2015)(quoting </a:t>
            </a:r>
            <a:r>
              <a:rPr lang="en-US" u="sng" dirty="0">
                <a:effectLst/>
              </a:rPr>
              <a:t>Bacon v. Tex. Historical </a:t>
            </a:r>
            <a:r>
              <a:rPr lang="en-US" u="sng" dirty="0" err="1">
                <a:effectLst/>
              </a:rPr>
              <a:t>Comm’n</a:t>
            </a:r>
            <a:r>
              <a:rPr lang="en-US" dirty="0">
                <a:effectLst/>
              </a:rPr>
              <a:t> (</a:t>
            </a:r>
            <a:r>
              <a:rPr lang="en-US" dirty="0" err="1">
                <a:effectLst/>
              </a:rPr>
              <a:t>Tex.App</a:t>
            </a:r>
            <a:r>
              <a:rPr lang="en-US" dirty="0">
                <a:effectLst/>
              </a:rPr>
              <a:t>.–Austin 2013)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AC3E-BF59-4DCE-B9CD-0FC19C2BBE8A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46719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906858"/>
            <a:ext cx="7765322" cy="443361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/>
              <a:t>Torts Claims Act is a LIMITED WAIVER OF IMMUNITY!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The TCA is strictly construed, against finding a waiver.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Unless the TCA contains a clear and unambiguous waiver of immunity, the Act is construed in favor of finding no waiver.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If plaintiff cannot prove elements of claim, then suit is barred by immunity from suit.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AC3E-BF59-4DCE-B9CD-0FC19C2BBE8A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54325"/>
            <a:ext cx="9144000" cy="1393475"/>
          </a:xfrm>
        </p:spPr>
        <p:txBody>
          <a:bodyPr>
            <a:normAutofit fontScale="90000"/>
          </a:bodyPr>
          <a:lstStyle/>
          <a:p>
            <a:pPr marL="914400" indent="-914400"/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>
                <a:effectLst/>
              </a:rPr>
              <a:t>HEY I FOUND THE</a:t>
            </a:r>
            <a:r>
              <a:rPr lang="en-US" dirty="0">
                <a:solidFill>
                  <a:srgbClr val="FFC000"/>
                </a:solidFill>
                <a:effectLst/>
              </a:rPr>
              <a:t> TCA, THAT MEANS I CAN SUE, right?   NOT SO MUCH!</a:t>
            </a:r>
          </a:p>
        </p:txBody>
      </p:sp>
    </p:spTree>
    <p:extLst>
      <p:ext uri="{BB962C8B-B14F-4D97-AF65-F5344CB8AC3E}">
        <p14:creationId xmlns:p14="http://schemas.microsoft.com/office/powerpoint/2010/main" val="306658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/>
            <a:r>
              <a:rPr lang="en-US" sz="3200" dirty="0">
                <a:effectLst/>
              </a:rPr>
              <a:t>     “What do you mean Limited?  </a:t>
            </a:r>
            <a:br>
              <a:rPr lang="en-US" sz="3200" dirty="0">
                <a:effectLst/>
              </a:rPr>
            </a:br>
            <a:r>
              <a:rPr lang="en-US" sz="3200" dirty="0">
                <a:effectLst/>
              </a:rPr>
              <a:t>It says condition of use or real or personal property!”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4" y="1676400"/>
            <a:ext cx="8604315" cy="5029200"/>
          </a:xfrm>
        </p:spPr>
        <p:txBody>
          <a:bodyPr>
            <a:normAutofit fontScale="92500" lnSpcReduction="10000"/>
          </a:bodyPr>
          <a:lstStyle/>
          <a:p>
            <a:pPr marL="13716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Section 101.021 waives Immunity for: </a:t>
            </a:r>
          </a:p>
          <a:p>
            <a:pPr marL="1822450" lvl="1" indent="-6858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1.	Injuries from Personal Property arising from:</a:t>
            </a:r>
          </a:p>
          <a:p>
            <a:pPr marL="1771650" lvl="1" indent="-6858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		A.  Condition </a:t>
            </a:r>
            <a:r>
              <a:rPr lang="en-US" sz="2800" b="1" u="sng" dirty="0">
                <a:solidFill>
                  <a:srgbClr val="FFC000"/>
                </a:solidFill>
              </a:rPr>
              <a:t>or</a:t>
            </a:r>
            <a:r>
              <a:rPr lang="en-US" sz="2800" dirty="0"/>
              <a:t> Use of</a:t>
            </a:r>
          </a:p>
          <a:p>
            <a:pPr marL="1771650" lvl="1" indent="-6858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		B.  Tangible Personal Property </a:t>
            </a:r>
          </a:p>
          <a:p>
            <a:pPr marL="1771650" lvl="1" indent="-6858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		C.  For Proximately Caused Injuries</a:t>
            </a:r>
          </a:p>
          <a:p>
            <a:pPr marL="1771650" lvl="1" indent="-6858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 startAt="2"/>
            </a:pPr>
            <a:r>
              <a:rPr lang="en-US" sz="2800" dirty="0"/>
              <a:t>Injuries from Condition of Real Property</a:t>
            </a:r>
          </a:p>
          <a:p>
            <a:pPr marL="22860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A.	With different standards of care for Ordinary Defects and Special Defects</a:t>
            </a:r>
          </a:p>
          <a:p>
            <a:pPr marL="1828800" lvl="2" indent="-9715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  3. 	Operation of Motor Driven Equipment or Automobiles.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AC3E-BF59-4DCE-B9CD-0FC19C2BBE8A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/>
            <a:r>
              <a:rPr lang="en-US" sz="2000" dirty="0">
                <a:effectLst/>
              </a:rPr>
              <a:t>An employee was there and he Could have set the bed rails so she did not fall!  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What more do I need to prove!?!?!  </a:t>
            </a:r>
            <a:endParaRPr lang="en-US" sz="28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8686800" cy="4876800"/>
          </a:xfrm>
        </p:spPr>
        <p:txBody>
          <a:bodyPr>
            <a:normAutofit lnSpcReduction="10000"/>
          </a:bodyPr>
          <a:lstStyle/>
          <a:p>
            <a:pPr marL="1371600" indent="-6858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/>
              <a:t>Condition or Use Liability</a:t>
            </a:r>
          </a:p>
          <a:p>
            <a:pPr marL="1490472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”Condition” and “Use” are separate bases of liability</a:t>
            </a:r>
          </a:p>
          <a:p>
            <a:pPr marL="1490472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The Supreme Court has asked for clarification, but the Legislature has not amended the TCA</a:t>
            </a:r>
          </a:p>
          <a:p>
            <a:pPr marL="1490472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Whether a “condition” or “use” is a question of law</a:t>
            </a:r>
          </a:p>
          <a:p>
            <a:pPr marL="1490472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It’s either a “Condition” or a “Use” case, but not both</a:t>
            </a:r>
          </a:p>
          <a:p>
            <a:pPr marL="1371600" indent="-6858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/>
              <a:t>“Condition” of Personal Property Liability</a:t>
            </a:r>
          </a:p>
          <a:p>
            <a:pPr marL="148590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   This is not a form of vicarious liability for the acts </a:t>
            </a:r>
          </a:p>
          <a:p>
            <a:pPr marL="125730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/>
              <a:t>       of  employees/agent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AC3E-BF59-4DCE-B9CD-0FC19C2BBE8A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-304800"/>
            <a:ext cx="9296400" cy="1972154"/>
          </a:xfrm>
        </p:spPr>
        <p:txBody>
          <a:bodyPr/>
          <a:lstStyle/>
          <a:p>
            <a:r>
              <a:rPr lang="en-US" dirty="0"/>
              <a:t>After Law School, You Become a Font Of FREE Advice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667354"/>
            <a:ext cx="7765322" cy="50382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Friends, family and even strangers have no hesitance about asking questions such as:  </a:t>
            </a:r>
          </a:p>
          <a:p>
            <a:pPr marL="0" indent="0">
              <a:buNone/>
            </a:pPr>
            <a:r>
              <a:rPr lang="en-US" dirty="0"/>
              <a:t>	This is tax deductible, RIGHT?!?!</a:t>
            </a:r>
          </a:p>
          <a:p>
            <a:pPr marL="0" indent="0">
              <a:buNone/>
            </a:pPr>
            <a:r>
              <a:rPr lang="en-US" dirty="0"/>
              <a:t>	Were are not going to have to pay for that?</a:t>
            </a:r>
          </a:p>
          <a:p>
            <a:pPr marL="0" indent="0">
              <a:buNone/>
            </a:pPr>
            <a:r>
              <a:rPr lang="en-US" dirty="0"/>
              <a:t>	Can you represent Me for Free?</a:t>
            </a:r>
          </a:p>
          <a:p>
            <a:pPr marL="0" indent="0">
              <a:buNone/>
            </a:pPr>
            <a:r>
              <a:rPr lang="en-US" dirty="0"/>
              <a:t>	What do you mean I can’t sue the 		government?!?!?! </a:t>
            </a:r>
          </a:p>
          <a:p>
            <a:pPr marL="0" indent="0">
              <a:buNone/>
            </a:pPr>
            <a:r>
              <a:rPr lang="en-US" dirty="0"/>
              <a:t>A year in the life of a Tort Claims litigator!!!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AC3E-BF59-4DCE-B9CD-0FC19C2BBE8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98386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/>
            <a:r>
              <a:rPr lang="en-US" sz="2800" dirty="0">
                <a:effectLst/>
              </a:rPr>
              <a:t>Personal Property Liability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8763000" cy="4648200"/>
          </a:xfrm>
        </p:spPr>
        <p:txBody>
          <a:bodyPr>
            <a:normAutofit/>
          </a:bodyPr>
          <a:lstStyle/>
          <a:p>
            <a:pPr marL="1371600" indent="-6858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/>
              <a:t>Condition:</a:t>
            </a:r>
          </a:p>
          <a:p>
            <a:pPr marL="1490472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“Condition” liability is based on “either an intentional or an inadvertent state of being.” </a:t>
            </a:r>
            <a:r>
              <a:rPr lang="en-US" sz="2600" i="1" dirty="0"/>
              <a:t>Sparkman v. Maxwell</a:t>
            </a:r>
            <a:r>
              <a:rPr lang="en-US" sz="2600" dirty="0"/>
              <a:t> (Tex. 1975).</a:t>
            </a:r>
          </a:p>
          <a:p>
            <a:pPr marL="1490472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911 System that was always hanging up on caller.  Sanchez, (Dallas CA 2015)</a:t>
            </a:r>
          </a:p>
          <a:p>
            <a:pPr marL="1490472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Allegation that two pit bulls escaped through defective fence and attacked two children were sufficient to allege a “condition” of property claim. </a:t>
            </a:r>
            <a:r>
              <a:rPr lang="en-US" sz="2600" i="1" dirty="0"/>
              <a:t>Michael v. Travis Cnty. Hous. Auth.,</a:t>
            </a:r>
            <a:r>
              <a:rPr lang="en-US" sz="2600" dirty="0"/>
              <a:t> Austin CA 1999.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AC3E-BF59-4DCE-B9CD-0FC19C2BBE8A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/>
            <a:r>
              <a:rPr lang="en-US" sz="2800" dirty="0">
                <a:effectLst/>
              </a:rPr>
              <a:t>Personal Property Liability</a:t>
            </a:r>
            <a:br>
              <a:rPr lang="en-US" sz="2800" dirty="0">
                <a:effectLst/>
              </a:rPr>
            </a:br>
            <a:r>
              <a:rPr lang="en-US" sz="2000" dirty="0">
                <a:effectLst/>
              </a:rPr>
              <a:t>“They did nothing to prevent the injury from happening. that is negligence!”</a:t>
            </a:r>
            <a:endParaRPr lang="en-US" sz="28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642434"/>
            <a:ext cx="8763000" cy="4605966"/>
          </a:xfrm>
        </p:spPr>
        <p:txBody>
          <a:bodyPr>
            <a:normAutofit fontScale="92500" lnSpcReduction="20000"/>
          </a:bodyPr>
          <a:lstStyle/>
          <a:p>
            <a:pPr marL="13716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/>
              <a:t>“Use” of Personal Property Liability</a:t>
            </a:r>
          </a:p>
          <a:p>
            <a:pPr marL="19431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“Use” is liability predicated on vicarious acts of employees/agents</a:t>
            </a:r>
          </a:p>
          <a:p>
            <a:pPr marL="19431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“Use” means “to put or bring into action or service; to employ for or apply to a given [</a:t>
            </a:r>
            <a:r>
              <a:rPr lang="en-US" sz="2600" dirty="0">
                <a:solidFill>
                  <a:srgbClr val="FFC000"/>
                </a:solidFill>
              </a:rPr>
              <a:t>and INTENDED</a:t>
            </a:r>
            <a:r>
              <a:rPr lang="en-US" sz="2600" dirty="0"/>
              <a:t>] purpose.” </a:t>
            </a:r>
            <a:r>
              <a:rPr lang="en-US" sz="2600" i="1" dirty="0"/>
              <a:t>Tex. Dep’t of Crim. Justice v. Miller,</a:t>
            </a:r>
            <a:r>
              <a:rPr lang="en-US" sz="2600" dirty="0"/>
              <a:t> 51 S.W.3d 583, 588 (Tex. 2001)</a:t>
            </a:r>
          </a:p>
          <a:p>
            <a:pPr marL="19431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Must be contemporaneous, actual use at the time of the injury. </a:t>
            </a:r>
            <a:r>
              <a:rPr lang="en-US" sz="2600" i="1" dirty="0"/>
              <a:t>Simpson v. UT</a:t>
            </a:r>
            <a:endParaRPr lang="en-US" sz="2600" dirty="0"/>
          </a:p>
          <a:p>
            <a:pPr marL="1938528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USE means “USE,” Non-use is not actionable</a:t>
            </a:r>
          </a:p>
          <a:p>
            <a:pPr marL="1371600" indent="-6858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/>
              <a:t>		  The Supremes Court’s old decisions regarding liability 		for non-use  are no longer good law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AC3E-BF59-4DCE-B9CD-0FC19C2BBE8A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175" indent="-3175"/>
            <a:r>
              <a:rPr lang="en-US" sz="2800" dirty="0">
                <a:effectLst/>
              </a:rPr>
              <a:t>Personal Property Liability</a:t>
            </a:r>
            <a:br>
              <a:rPr lang="en-US" sz="2800" dirty="0">
                <a:effectLst/>
              </a:rPr>
            </a:br>
            <a:r>
              <a:rPr lang="en-US" sz="2000" dirty="0">
                <a:effectLst/>
              </a:rPr>
              <a:t>“Using the wrong drug has to be the use of personal property.”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08" y="1981200"/>
            <a:ext cx="8812491" cy="4572000"/>
          </a:xfrm>
        </p:spPr>
        <p:txBody>
          <a:bodyPr>
            <a:normAutofit fontScale="92500" lnSpcReduction="20000"/>
          </a:bodyPr>
          <a:lstStyle/>
          <a:p>
            <a:pPr marL="1371600" indent="-6858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100" dirty="0"/>
              <a:t>Use of Personal Property Liability</a:t>
            </a:r>
          </a:p>
          <a:p>
            <a:pPr marL="18288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100" dirty="0"/>
              <a:t>Property must be “used” for intended purpose</a:t>
            </a:r>
          </a:p>
          <a:p>
            <a:pPr marL="18288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100" dirty="0"/>
              <a:t>Property must be “used” by a governmental employee or agent</a:t>
            </a:r>
          </a:p>
          <a:p>
            <a:pPr marL="18288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100" dirty="0"/>
              <a:t>Examples:</a:t>
            </a:r>
          </a:p>
          <a:p>
            <a:pPr marL="2165350" lvl="2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3100" dirty="0"/>
              <a:t>Assisted Suicide; </a:t>
            </a:r>
            <a:r>
              <a:rPr lang="en-US" sz="3100" i="1" dirty="0"/>
              <a:t>Rusk State Hosp.</a:t>
            </a:r>
          </a:p>
          <a:p>
            <a:pPr marL="2165350" lvl="2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3100" dirty="0"/>
              <a:t>Sexual Assault; </a:t>
            </a:r>
            <a:r>
              <a:rPr lang="en-US" sz="3100" i="1" dirty="0"/>
              <a:t>TDCJ. v Campos </a:t>
            </a:r>
          </a:p>
          <a:p>
            <a:pPr marL="2165350" lvl="2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3100" dirty="0"/>
              <a:t>911 Call; </a:t>
            </a:r>
            <a:r>
              <a:rPr lang="en-US" sz="3100" i="1" dirty="0"/>
              <a:t>Dallas v. Sanchez</a:t>
            </a:r>
            <a:endParaRPr lang="en-US" sz="3100" dirty="0"/>
          </a:p>
          <a:p>
            <a:pPr marL="1371600" indent="-6858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AC3E-BF59-4DCE-B9CD-0FC19C2BBE8A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/>
            <a:r>
              <a:rPr lang="en-US" sz="2800" dirty="0">
                <a:effectLst/>
              </a:rPr>
              <a:t>Personal Property Liability</a:t>
            </a:r>
            <a:br>
              <a:rPr lang="en-US" sz="2800" dirty="0">
                <a:effectLst/>
              </a:rPr>
            </a:br>
            <a:r>
              <a:rPr lang="en-US" sz="2000" dirty="0">
                <a:effectLst/>
              </a:rPr>
              <a:t>“They have to be liable! the information was right there. ALL they had to do was read it!”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0" y="1676400"/>
            <a:ext cx="8755930" cy="5029200"/>
          </a:xfrm>
        </p:spPr>
        <p:txBody>
          <a:bodyPr>
            <a:normAutofit lnSpcReduction="10000"/>
          </a:bodyPr>
          <a:lstStyle/>
          <a:p>
            <a:pPr marL="1371600" indent="-6858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“Use” of Property Liability</a:t>
            </a:r>
          </a:p>
          <a:p>
            <a:pPr marL="17145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The Personal Property must be “Tangible”</a:t>
            </a:r>
          </a:p>
          <a:p>
            <a:pPr marL="17145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Reducing information to writings on paper does not make the information “tangible personal property.”</a:t>
            </a:r>
          </a:p>
          <a:p>
            <a:pPr marL="19431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dirty="0"/>
              <a:t>Failure to read medical records or misinterpretation of test results are not actionable. </a:t>
            </a:r>
            <a:r>
              <a:rPr lang="en-US" i="1" dirty="0"/>
              <a:t>University of Tex. Med. Branch v. York</a:t>
            </a:r>
          </a:p>
          <a:p>
            <a:pPr marL="19431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dirty="0"/>
              <a:t>Release of indictment is not actionable. </a:t>
            </a:r>
            <a:r>
              <a:rPr lang="en-US" i="1" dirty="0"/>
              <a:t>Dallas County v. Harper</a:t>
            </a:r>
            <a:r>
              <a:rPr lang="en-US" dirty="0"/>
              <a:t> (Tex. 1995)	</a:t>
            </a:r>
          </a:p>
          <a:p>
            <a:pPr marL="1371600" indent="-6858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800" dirty="0"/>
          </a:p>
          <a:p>
            <a:pPr marL="1371600" indent="-6858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800" dirty="0"/>
          </a:p>
          <a:p>
            <a:pPr marL="1371600" indent="-6858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AC3E-BF59-4DCE-B9CD-0FC19C2BBE8A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8125"/>
          </a:xfrm>
        </p:spPr>
        <p:txBody>
          <a:bodyPr>
            <a:normAutofit fontScale="90000"/>
          </a:bodyPr>
          <a:lstStyle/>
          <a:p>
            <a:pPr marL="685800" indent="-685800"/>
            <a:r>
              <a:rPr lang="en-US" sz="3300" dirty="0">
                <a:effectLst/>
              </a:rPr>
              <a:t>Personal Property Liability</a:t>
            </a:r>
            <a:br>
              <a:rPr lang="en-US" sz="3300" dirty="0">
                <a:effectLst/>
              </a:rPr>
            </a:br>
            <a:br>
              <a:rPr lang="en-US" sz="2800" dirty="0">
                <a:effectLst/>
              </a:rPr>
            </a:br>
            <a:r>
              <a:rPr lang="en-US" sz="2700" dirty="0">
                <a:effectLst/>
              </a:rPr>
              <a:t>“I know I have a problem with Proximate cause, but that goes to the Jury!”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12" y="1752600"/>
            <a:ext cx="8828988" cy="4343400"/>
          </a:xfrm>
        </p:spPr>
        <p:txBody>
          <a:bodyPr>
            <a:normAutofit lnSpcReduction="10000"/>
          </a:bodyPr>
          <a:lstStyle/>
          <a:p>
            <a:pPr marL="1371600" indent="-685800">
              <a:buNone/>
            </a:pPr>
            <a:r>
              <a:rPr lang="en-US" sz="2600" dirty="0"/>
              <a:t>Injuries Must Be Proximately Caused</a:t>
            </a:r>
          </a:p>
          <a:p>
            <a:pPr marL="1714500" indent="-342900"/>
            <a:r>
              <a:rPr lang="en-US" sz="2600" dirty="0"/>
              <a:t>Plaintiff must prove cause in-fact and foreseeability</a:t>
            </a:r>
          </a:p>
          <a:p>
            <a:pPr marL="1714500" indent="-342900"/>
            <a:r>
              <a:rPr lang="en-US" sz="2600" dirty="0"/>
              <a:t>Property must do more than furnish the condition that makes the injury possible. </a:t>
            </a:r>
            <a:r>
              <a:rPr lang="en-US" sz="2600" i="1" dirty="0"/>
              <a:t>Bossley</a:t>
            </a:r>
            <a:r>
              <a:rPr lang="en-US" sz="2600" dirty="0"/>
              <a:t> </a:t>
            </a:r>
          </a:p>
          <a:p>
            <a:pPr marL="1943100" indent="-342900">
              <a:spcBef>
                <a:spcPts val="0"/>
              </a:spcBef>
              <a:buFont typeface="Calibri" panose="020F0502020204030204" pitchFamily="34" charset="0"/>
              <a:buChar char="‒"/>
            </a:pPr>
            <a:r>
              <a:rPr lang="en-US" sz="2600" dirty="0"/>
              <a:t>Door left open that allowed patient escape. </a:t>
            </a:r>
            <a:r>
              <a:rPr lang="en-US" sz="2600" i="1" dirty="0"/>
              <a:t>Bossley</a:t>
            </a:r>
            <a:endParaRPr lang="en-US" sz="2600" dirty="0"/>
          </a:p>
          <a:p>
            <a:pPr marL="1947672" indent="-34747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2600" dirty="0"/>
              <a:t>Exposed wires on telephone in holding cell. </a:t>
            </a:r>
            <a:r>
              <a:rPr lang="en-US" sz="2600" i="1" dirty="0"/>
              <a:t>Posey</a:t>
            </a:r>
          </a:p>
          <a:p>
            <a:pPr marL="1947672" indent="-34747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2600" dirty="0"/>
              <a:t>911 responder’s mistake was too attenuated from cause of death—drug overdose. </a:t>
            </a:r>
            <a:r>
              <a:rPr lang="en-US" sz="2600" i="1" dirty="0"/>
              <a:t>Sanchez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AC3E-BF59-4DCE-B9CD-0FC19C2BBE8A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-152400"/>
            <a:ext cx="9296400" cy="1676400"/>
          </a:xfrm>
        </p:spPr>
        <p:txBody>
          <a:bodyPr>
            <a:normAutofit/>
          </a:bodyPr>
          <a:lstStyle/>
          <a:p>
            <a:pPr marL="685800" indent="-685800"/>
            <a:r>
              <a:rPr lang="en-US" sz="3000" dirty="0">
                <a:effectLst/>
              </a:rPr>
              <a:t>Real Property Liability</a:t>
            </a:r>
            <a:br>
              <a:rPr lang="en-US" sz="2800" dirty="0">
                <a:effectLst/>
              </a:rPr>
            </a:br>
            <a:br>
              <a:rPr lang="en-US" sz="2400" dirty="0">
                <a:effectLst/>
              </a:rPr>
            </a:br>
            <a:r>
              <a:rPr lang="en-US" sz="2400" dirty="0">
                <a:effectLst/>
              </a:rPr>
              <a:t>“Premises cases are tough, but all they did was put up a sign ‘guardrail damage ahead’”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4" y="1676400"/>
            <a:ext cx="8889476" cy="4876800"/>
          </a:xfrm>
        </p:spPr>
        <p:txBody>
          <a:bodyPr>
            <a:normAutofit/>
          </a:bodyPr>
          <a:lstStyle/>
          <a:p>
            <a:pPr marL="1371600" indent="-6858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/>
              <a:t>Ordinary Premises Defect/Licensee-Licensor Standard</a:t>
            </a:r>
          </a:p>
          <a:p>
            <a:pPr marL="1371600" indent="-68580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600" dirty="0"/>
              <a:t>	This requires proof of: </a:t>
            </a:r>
          </a:p>
          <a:p>
            <a:pPr marL="1719072" lvl="1" indent="-34747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Existence of a Dangerous Condition</a:t>
            </a:r>
          </a:p>
          <a:p>
            <a:pPr marL="1719072" lvl="1" indent="-356616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/>
              <a:t>Knowledge  </a:t>
            </a:r>
          </a:p>
          <a:p>
            <a:pPr marL="1943100" indent="-34290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‒"/>
            </a:pPr>
            <a:r>
              <a:rPr lang="en-US" sz="2600" dirty="0"/>
              <a:t>Must prove entity had </a:t>
            </a:r>
            <a:r>
              <a:rPr lang="en-US" sz="2600" b="1" u="sng" dirty="0">
                <a:solidFill>
                  <a:srgbClr val="FFC000"/>
                </a:solidFill>
              </a:rPr>
              <a:t>ACTUAL</a:t>
            </a:r>
            <a:r>
              <a:rPr lang="en-US" sz="2600" dirty="0"/>
              <a:t> knowledge of the condition, and </a:t>
            </a:r>
          </a:p>
          <a:p>
            <a:pPr marL="1943100" indent="-34290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‒"/>
            </a:pPr>
            <a:r>
              <a:rPr lang="en-US" sz="2600" dirty="0"/>
              <a:t>Plaintiff </a:t>
            </a:r>
            <a:r>
              <a:rPr lang="en-US" sz="2600" b="1" u="sng" dirty="0">
                <a:solidFill>
                  <a:srgbClr val="FFC000"/>
                </a:solidFill>
              </a:rPr>
              <a:t>DID NOT</a:t>
            </a:r>
            <a:r>
              <a:rPr lang="en-US" sz="2600" b="1" dirty="0">
                <a:solidFill>
                  <a:srgbClr val="FFC000"/>
                </a:solidFill>
              </a:rPr>
              <a:t> </a:t>
            </a:r>
            <a:r>
              <a:rPr lang="en-US" sz="2600" dirty="0"/>
              <a:t>have actual or constructive knowledge of the condition</a:t>
            </a:r>
          </a:p>
          <a:p>
            <a:pPr marL="16637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 Governmental entity failed to warn of </a:t>
            </a:r>
            <a:r>
              <a:rPr lang="en-US" sz="2600" b="1" u="sng" dirty="0">
                <a:solidFill>
                  <a:srgbClr val="FFC000"/>
                </a:solidFill>
              </a:rPr>
              <a:t>OR</a:t>
            </a:r>
            <a:r>
              <a:rPr lang="en-US" sz="2600" dirty="0"/>
              <a:t> make the  defect safe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AC3E-BF59-4DCE-B9CD-0FC19C2BBE8A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/>
            <a:r>
              <a:rPr lang="en-US" sz="2800" dirty="0">
                <a:effectLst/>
              </a:rPr>
              <a:t>Real Property Liability</a:t>
            </a:r>
            <a:br>
              <a:rPr lang="en-US" sz="2800" dirty="0">
                <a:effectLst/>
              </a:rPr>
            </a:br>
            <a:br>
              <a:rPr lang="en-US" sz="2800" dirty="0">
                <a:effectLst/>
              </a:rPr>
            </a:br>
            <a:r>
              <a:rPr lang="en-US" sz="2000" dirty="0">
                <a:effectLst/>
              </a:rPr>
              <a:t>“The pothole covered about 90% of the road!”   Do we have a Chance?  YOU DO!!!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3999"/>
            <a:ext cx="8839200" cy="5334001"/>
          </a:xfrm>
        </p:spPr>
        <p:txBody>
          <a:bodyPr>
            <a:noAutofit/>
          </a:bodyPr>
          <a:lstStyle/>
          <a:p>
            <a:pPr marL="11430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/>
              <a:t>Special Defect-Invitee Standard of Care</a:t>
            </a:r>
          </a:p>
          <a:p>
            <a:pPr marL="15494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Defect on roadway comparable to an “excavation or obstruction”</a:t>
            </a:r>
          </a:p>
          <a:p>
            <a:pPr marL="14351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Courts consider:</a:t>
            </a:r>
          </a:p>
          <a:p>
            <a:pPr marL="182880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2600" dirty="0"/>
              <a:t>Size of condition</a:t>
            </a:r>
          </a:p>
          <a:p>
            <a:pPr marL="182880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2600" dirty="0"/>
              <a:t>Creates an unexpected and unusual danger</a:t>
            </a:r>
          </a:p>
          <a:p>
            <a:pPr marL="182880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2600" dirty="0"/>
              <a:t>For ordinary users of the roadway</a:t>
            </a:r>
          </a:p>
          <a:p>
            <a:pPr marL="2514600" lvl="1" indent="-457200">
              <a:lnSpc>
                <a:spcPct val="100000"/>
              </a:lnSpc>
              <a:spcBef>
                <a:spcPts val="600"/>
              </a:spcBef>
            </a:pPr>
            <a:r>
              <a:rPr lang="en-US" sz="2600" dirty="0"/>
              <a:t>Deer hunter case		</a:t>
            </a:r>
          </a:p>
          <a:p>
            <a:pPr marL="2514600" lvl="1" indent="-457200">
              <a:lnSpc>
                <a:spcPct val="100000"/>
              </a:lnSpc>
              <a:spcBef>
                <a:spcPts val="600"/>
              </a:spcBef>
            </a:pPr>
            <a:r>
              <a:rPr lang="en-US" sz="2600" dirty="0"/>
              <a:t>Ice on bridge case</a:t>
            </a:r>
          </a:p>
          <a:p>
            <a:pPr marL="2514600" lvl="1" indent="-457200">
              <a:lnSpc>
                <a:spcPct val="100000"/>
              </a:lnSpc>
              <a:spcBef>
                <a:spcPts val="600"/>
              </a:spcBef>
            </a:pPr>
            <a:r>
              <a:rPr lang="en-US" sz="2600" dirty="0"/>
              <a:t>Safety arm laying off roadway case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AC3E-BF59-4DCE-B9CD-0FC19C2BBE8A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219200"/>
          </a:xfrm>
        </p:spPr>
        <p:txBody>
          <a:bodyPr>
            <a:normAutofit/>
          </a:bodyPr>
          <a:lstStyle/>
          <a:p>
            <a:pPr marL="685800" indent="-685800"/>
            <a:r>
              <a:rPr lang="en-US" sz="2800" dirty="0">
                <a:effectLst/>
              </a:rPr>
              <a:t>Real Property Liability—</a:t>
            </a:r>
            <a:r>
              <a:rPr lang="en-US" sz="2800" dirty="0" err="1">
                <a:effectLst/>
              </a:rPr>
              <a:t>SPEcial</a:t>
            </a:r>
            <a:r>
              <a:rPr lang="en-US" sz="2800" dirty="0">
                <a:effectLst/>
              </a:rPr>
              <a:t> defect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585" y="1616074"/>
            <a:ext cx="8806992" cy="5089525"/>
          </a:xfrm>
        </p:spPr>
        <p:txBody>
          <a:bodyPr>
            <a:normAutofit/>
          </a:bodyPr>
          <a:lstStyle/>
          <a:p>
            <a:pPr marL="1371600" indent="-6858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Special Defect-Invitee Standard of Care</a:t>
            </a:r>
          </a:p>
          <a:p>
            <a:pPr marL="1719072" indent="-34747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Special Defects are the exception</a:t>
            </a:r>
          </a:p>
          <a:p>
            <a:pPr marL="1600200" indent="-9144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	  Most defects are ordinary premises defects</a:t>
            </a:r>
          </a:p>
          <a:p>
            <a:pPr marL="1719072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Governmental entity can be liable for failing to act within a reasonable time of having constructive knowledge of condition</a:t>
            </a:r>
          </a:p>
          <a:p>
            <a:pPr marL="2057400" lvl="1" indent="-2794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- </a:t>
            </a:r>
            <a:r>
              <a:rPr lang="en-US" dirty="0"/>
              <a:t>Plaintiff’s knowledge is not a bar to recovery</a:t>
            </a:r>
          </a:p>
          <a:p>
            <a:pPr marL="2057400" lvl="1" indent="-2794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- Duty may be discharged by warning of condition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AC3E-BF59-4DCE-B9CD-0FC19C2BBE8A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ffectLst/>
              </a:rPr>
              <a:t>Motor Driven Equipment Liability</a:t>
            </a:r>
            <a:br>
              <a:rPr lang="en-US" sz="2800" dirty="0">
                <a:effectLst/>
              </a:rPr>
            </a:br>
            <a:br>
              <a:rPr lang="en-US" sz="900" dirty="0">
                <a:effectLst/>
              </a:rPr>
            </a:br>
            <a:r>
              <a:rPr lang="en-US" sz="2400" dirty="0">
                <a:effectLst/>
              </a:rPr>
              <a:t>“The Cop Ran the red light and hit my Client!”</a:t>
            </a:r>
            <a:endParaRPr lang="en-US" sz="28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828800"/>
            <a:ext cx="7765322" cy="44196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/>
              <a:t>1. </a:t>
            </a:r>
            <a:r>
              <a:rPr lang="en-US" sz="2600" dirty="0">
                <a:effectLst/>
              </a:rPr>
              <a:t>Must establish that: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>
                <a:effectLst/>
              </a:rPr>
              <a:t>Damages arise from operation of a motor-driven vehicle or motor-driven equipment; and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2600" dirty="0">
              <a:effectLst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>
                <a:effectLst/>
              </a:rPr>
              <a:t>The employee would be liable at common law.  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2600" dirty="0">
                <a:effectLst/>
              </a:rPr>
              <a:t>This means that the claim would not be barred by official immunity.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AC3E-BF59-4DCE-B9CD-0FC19C2BBE8A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10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ffectLst/>
              </a:rPr>
              <a:t>Motor Driven Equipment Liability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2285999"/>
            <a:ext cx="7765322" cy="40544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/>
              <a:t>2.  Defeating Official Immunity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More than proving negligence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Official Immunity bars claims where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2600" dirty="0"/>
              <a:t>Employee carrying out discretionary activity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2600" dirty="0"/>
              <a:t> Employee acted in good faith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2600" dirty="0"/>
              <a:t>BUT Defendant has the burden of proof to establish Official Immunity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AC3E-BF59-4DCE-B9CD-0FC19C2BBE8A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442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marL="685800" indent="-685800" eaLnBrk="1" hangingPunct="1">
              <a:defRPr/>
            </a:pPr>
            <a:r>
              <a:rPr lang="en-US" sz="2800" dirty="0">
                <a:effectLst/>
              </a:rPr>
              <a:t>I have this great suit against the Government, See any Problems?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600" dirty="0"/>
              <a:t>If you’re suing a governmental entity, you MUST have a waiver of Sovereign Immunity.  What does that mean?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600" dirty="0"/>
              <a:t> Sovereign Immunity bars suits against governmental entities for money damages.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600" dirty="0"/>
              <a:t>	Can’t sue without a waiver of </a:t>
            </a:r>
            <a:r>
              <a:rPr lang="en-US" sz="2600" b="1" u="sng" dirty="0"/>
              <a:t>immunity from suit</a:t>
            </a:r>
            <a:r>
              <a:rPr lang="en-US" sz="2600" dirty="0"/>
              <a:t>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600" dirty="0"/>
              <a:t>		KEY TO THE COURTHOUSE, JURISDICTIONAL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600" dirty="0"/>
              <a:t>	Can’t recover without a waiver of </a:t>
            </a:r>
            <a:r>
              <a:rPr lang="en-US" sz="2600" b="1" u="sng" dirty="0"/>
              <a:t>immunity from </a:t>
            </a:r>
            <a:r>
              <a:rPr lang="en-US" sz="2600" b="1" dirty="0"/>
              <a:t>	</a:t>
            </a:r>
            <a:r>
              <a:rPr lang="en-US" sz="2600" b="1" u="sng" dirty="0"/>
              <a:t>liability</a:t>
            </a:r>
            <a:r>
              <a:rPr lang="en-US" sz="2600" dirty="0"/>
              <a:t>.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600" dirty="0"/>
              <a:t>		Can’t be waived!!!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2622008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ffectLst/>
              </a:rPr>
              <a:t>Motor Driven Equipment Liability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905000"/>
            <a:ext cx="7765322" cy="44958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600" dirty="0"/>
              <a:t>3.  Good Faith Test—objective legal reasonableness-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dirty="0"/>
              <a:t>      would any officer do it?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“Protects all but the plainly incompetent” or a knowing violation of law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600" dirty="0"/>
              <a:t>4.   In officer involved accident cases, officer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dirty="0"/>
              <a:t>       must prove: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He acted as he thought best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CONSIDERED the Risk to the Public of Acting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CONSIDERED Other Alternatives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AC3E-BF59-4DCE-B9CD-0FC19C2BBE8A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26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85800" indent="-685800"/>
            <a:r>
              <a:rPr lang="en-US" dirty="0">
                <a:effectLst/>
              </a:rPr>
              <a:t>“OK I CAN get past all that!” 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</a:t>
            </a:r>
            <a:r>
              <a:rPr lang="en-US" sz="3100" dirty="0">
                <a:effectLst/>
              </a:rPr>
              <a:t>wait… there are even more</a:t>
            </a:r>
            <a:br>
              <a:rPr lang="en-US" sz="3100" dirty="0">
                <a:effectLst/>
              </a:rPr>
            </a:br>
            <a:r>
              <a:rPr lang="en-US" sz="3100" dirty="0">
                <a:effectLst/>
              </a:rPr>
              <a:t>Hurdles--Exclusions from Liability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3999"/>
            <a:ext cx="9144000" cy="5334001"/>
          </a:xfrm>
        </p:spPr>
        <p:txBody>
          <a:bodyPr>
            <a:normAutofit/>
          </a:bodyPr>
          <a:lstStyle/>
          <a:p>
            <a:pPr marL="1485900" indent="-393700">
              <a:lnSpc>
                <a:spcPct val="100000"/>
              </a:lnSpc>
              <a:spcBef>
                <a:spcPts val="600"/>
              </a:spcBef>
              <a:buAutoNum type="alphaUcPeriod"/>
            </a:pPr>
            <a:r>
              <a:rPr lang="en-US" sz="2600" dirty="0"/>
              <a:t>TCA Expressly Excludes Certain Activities from Liability </a:t>
            </a:r>
          </a:p>
          <a:p>
            <a:pPr marL="1485900" indent="-393700">
              <a:lnSpc>
                <a:spcPct val="100000"/>
              </a:lnSpc>
              <a:spcBef>
                <a:spcPts val="600"/>
              </a:spcBef>
              <a:buAutoNum type="alphaUcPeriod"/>
            </a:pPr>
            <a:r>
              <a:rPr lang="en-US" sz="2600" dirty="0"/>
              <a:t>Actions before Jan. 1, 1970</a:t>
            </a:r>
          </a:p>
          <a:p>
            <a:pPr marL="1943100" lvl="2" indent="-393700">
              <a:lnSpc>
                <a:spcPct val="100000"/>
              </a:lnSpc>
              <a:spcBef>
                <a:spcPts val="600"/>
              </a:spcBef>
            </a:pPr>
            <a:r>
              <a:rPr lang="en-US" sz="2600" dirty="0"/>
              <a:t>Buildings that pre-date the TCA</a:t>
            </a:r>
          </a:p>
          <a:p>
            <a:pPr marL="1485900" indent="-393700">
              <a:lnSpc>
                <a:spcPct val="100000"/>
              </a:lnSpc>
              <a:spcBef>
                <a:spcPts val="600"/>
              </a:spcBef>
              <a:buAutoNum type="alphaUcPeriod"/>
            </a:pPr>
            <a:r>
              <a:rPr lang="en-US" sz="2600" dirty="0"/>
              <a:t>Discretional Act</a:t>
            </a:r>
          </a:p>
          <a:p>
            <a:pPr marL="1943100" lvl="2" indent="-393700">
              <a:lnSpc>
                <a:spcPct val="100000"/>
              </a:lnSpc>
              <a:spcBef>
                <a:spcPts val="600"/>
              </a:spcBef>
            </a:pPr>
            <a:r>
              <a:rPr lang="en-US" sz="2600" dirty="0"/>
              <a:t>Construction of roads </a:t>
            </a:r>
          </a:p>
          <a:p>
            <a:pPr marL="1485900" indent="-393700">
              <a:lnSpc>
                <a:spcPct val="100000"/>
              </a:lnSpc>
              <a:spcBef>
                <a:spcPts val="600"/>
              </a:spcBef>
              <a:buAutoNum type="alphaUcPeriod"/>
            </a:pPr>
            <a:r>
              <a:rPr lang="en-US" sz="2600" dirty="0"/>
              <a:t>Intentional Torts are Excluded</a:t>
            </a:r>
          </a:p>
          <a:p>
            <a:pPr marL="2114550" lvl="1" indent="-34290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‒"/>
            </a:pPr>
            <a:r>
              <a:rPr lang="en-US" sz="2600" dirty="0"/>
              <a:t> Assisted Suicide; </a:t>
            </a:r>
            <a:r>
              <a:rPr lang="en-US" sz="2600" i="1" dirty="0"/>
              <a:t>Rusk State Hosp.</a:t>
            </a:r>
          </a:p>
          <a:p>
            <a:pPr marL="2114550" lvl="1" indent="-34290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‒"/>
            </a:pPr>
            <a:r>
              <a:rPr lang="en-US" sz="2600" dirty="0"/>
              <a:t> Sexual Assaults; </a:t>
            </a:r>
            <a:r>
              <a:rPr lang="en-US" sz="2600" i="1" dirty="0"/>
              <a:t>TDCJ. v Campos </a:t>
            </a:r>
          </a:p>
          <a:p>
            <a:pPr marL="2114550" lvl="1" indent="-34290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‒"/>
            </a:pPr>
            <a:r>
              <a:rPr lang="en-US" sz="2600" dirty="0"/>
              <a:t> Excessive Force; </a:t>
            </a:r>
            <a:r>
              <a:rPr lang="en-US" sz="2600" i="1" dirty="0"/>
              <a:t>Gordon</a:t>
            </a:r>
          </a:p>
          <a:p>
            <a:pPr marL="2114550" lvl="1" indent="-34290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‒"/>
            </a:pPr>
            <a:r>
              <a:rPr lang="en-US" sz="2600" dirty="0"/>
              <a:t>But cannot allow third parties to commit intentional torts; </a:t>
            </a:r>
            <a:r>
              <a:rPr lang="en-US" sz="2600" i="1" dirty="0"/>
              <a:t>Delaney v. UH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AC3E-BF59-4DCE-B9CD-0FC19C2BBE8A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/>
            <a:r>
              <a:rPr lang="en-US" dirty="0">
                <a:effectLst/>
              </a:rPr>
              <a:t>Election of Remedies</a:t>
            </a:r>
            <a:br>
              <a:rPr lang="en-US" dirty="0">
                <a:effectLst/>
              </a:rPr>
            </a:br>
            <a:br>
              <a:rPr lang="en-US" sz="800" dirty="0">
                <a:effectLst/>
              </a:rPr>
            </a:br>
            <a:r>
              <a:rPr lang="en-US" sz="2000" dirty="0">
                <a:effectLst/>
              </a:rPr>
              <a:t>“Forget IT, I will sue the employee!”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1"/>
            <a:ext cx="8763000" cy="4359274"/>
          </a:xfrm>
        </p:spPr>
        <p:txBody>
          <a:bodyPr>
            <a:noAutofit/>
          </a:bodyPr>
          <a:lstStyle/>
          <a:p>
            <a:pPr indent="5715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/>
              <a:t>Section 101.106</a:t>
            </a:r>
          </a:p>
          <a:p>
            <a:pPr marL="1828800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Purpose to ease “burden on governmental units and their employees in defending duplicative claims, by favor[ing] the expedient dismissal of ... employees when suit should have been brought against the government.”  </a:t>
            </a:r>
            <a:r>
              <a:rPr lang="en-US" sz="2600" i="1" dirty="0"/>
              <a:t>Cannon</a:t>
            </a:r>
          </a:p>
          <a:p>
            <a:pPr marL="1828800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Forces Plaintiff to make an election of whether to sue individuals or entities.</a:t>
            </a:r>
          </a:p>
          <a:p>
            <a:pPr marL="1828800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Settlement and judgment will bar claims against other potential parties.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AC3E-BF59-4DCE-B9CD-0FC19C2BBE8A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/>
            <a:r>
              <a:rPr lang="en-US" sz="2800" dirty="0">
                <a:effectLst/>
              </a:rPr>
              <a:t>A.	Sections 101.106(a)(b) TCA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991600" cy="4114800"/>
          </a:xfrm>
        </p:spPr>
        <p:txBody>
          <a:bodyPr>
            <a:normAutofit/>
          </a:bodyPr>
          <a:lstStyle/>
          <a:p>
            <a:pPr marL="68580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/>
              <a:t>A.  Suing governmental unit is an </a:t>
            </a:r>
            <a:r>
              <a:rPr lang="en-US" sz="2600" b="1" i="1" dirty="0">
                <a:solidFill>
                  <a:srgbClr val="FFC000"/>
                </a:solidFill>
              </a:rPr>
              <a:t>irrevocable</a:t>
            </a:r>
            <a:r>
              <a:rPr lang="en-US" sz="2600" b="1" i="1" dirty="0"/>
              <a:t> </a:t>
            </a:r>
            <a:r>
              <a:rPr lang="en-US" sz="2600" b="1" i="1" dirty="0">
                <a:solidFill>
                  <a:srgbClr val="FFC000"/>
                </a:solidFill>
              </a:rPr>
              <a:t>election</a:t>
            </a:r>
            <a:r>
              <a:rPr lang="en-US" sz="2600" b="1" i="1" dirty="0"/>
              <a:t> </a:t>
            </a:r>
            <a:r>
              <a:rPr lang="en-US" sz="2600" dirty="0"/>
              <a:t>barring claims against employees regarding same subject matter.</a:t>
            </a:r>
          </a:p>
          <a:p>
            <a:pPr marL="68580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600" dirty="0"/>
          </a:p>
          <a:p>
            <a:pPr marL="1200150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lphaUcPeriod" startAt="2"/>
            </a:pPr>
            <a:r>
              <a:rPr lang="en-US" sz="2600" dirty="0"/>
              <a:t>Suing employee is an </a:t>
            </a:r>
            <a:r>
              <a:rPr lang="en-US" sz="2600" b="1" i="1" dirty="0">
                <a:solidFill>
                  <a:srgbClr val="FFC000"/>
                </a:solidFill>
              </a:rPr>
              <a:t>irrevocable election </a:t>
            </a:r>
            <a:r>
              <a:rPr lang="en-US" sz="2600" dirty="0"/>
              <a:t>barring claims against governmental entity regarding same subject matter.</a:t>
            </a:r>
          </a:p>
          <a:p>
            <a:pPr marL="1600200" lvl="2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/>
              <a:t>	</a:t>
            </a:r>
            <a:r>
              <a:rPr lang="en-US" sz="2000" dirty="0"/>
              <a:t>Don’t Tell Anyone:  That is NOT What It Really Means!!!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AC3E-BF59-4DCE-B9CD-0FC19C2BBE8A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/>
            <a:r>
              <a:rPr lang="en-US" sz="2800" dirty="0">
                <a:effectLst/>
              </a:rPr>
              <a:t>B.	Section 101.106(c)(d) TCA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991600" cy="3810000"/>
          </a:xfrm>
        </p:spPr>
        <p:txBody>
          <a:bodyPr>
            <a:normAutofit/>
          </a:bodyPr>
          <a:lstStyle/>
          <a:p>
            <a:pPr marL="68580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/>
              <a:t>C.  	Settlement bars suit against employee regarding 		the same subject matter</a:t>
            </a:r>
          </a:p>
          <a:p>
            <a:pPr marL="1828800" indent="-1143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arenBoth"/>
            </a:pPr>
            <a:endParaRPr lang="en-US" sz="2600" dirty="0"/>
          </a:p>
          <a:p>
            <a:pPr marL="1828800" indent="-1143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/>
              <a:t>D.   	Judgment against an employee bars suit against the governmental unit</a:t>
            </a:r>
          </a:p>
          <a:p>
            <a:pPr marL="2120900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Ruling on a plea to the jurisdiction is a judgment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AC3E-BF59-4DCE-B9CD-0FC19C2BBE8A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/>
            <a:r>
              <a:rPr lang="en-US" sz="2800" dirty="0">
                <a:effectLst/>
              </a:rPr>
              <a:t>C.	Section 101.106(e) TCA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95600"/>
            <a:ext cx="9144000" cy="2286000"/>
          </a:xfrm>
        </p:spPr>
        <p:txBody>
          <a:bodyPr/>
          <a:lstStyle/>
          <a:p>
            <a:pPr marL="1435100" indent="-7493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/>
              <a:t>E.   	If the plaintiff sues both the entity and its employees, the suit is against only the entity.</a:t>
            </a:r>
          </a:p>
          <a:p>
            <a:pPr marL="1835150" lvl="2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Employees will be immediately dismissed on motion of the governmental entity.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AC3E-BF59-4DCE-B9CD-0FC19C2BBE8A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/>
            <a:r>
              <a:rPr lang="en-US" sz="2800" dirty="0">
                <a:effectLst/>
              </a:rPr>
              <a:t>D.	Section 101.106(f) TCA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724400"/>
          </a:xfrm>
        </p:spPr>
        <p:txBody>
          <a:bodyPr>
            <a:noAutofit/>
          </a:bodyPr>
          <a:lstStyle/>
          <a:p>
            <a:pPr marL="10287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When a suit is brought against an employee for actions within course and scope of employment and could have been brought under the TCA, the employee can file a motion to substitute the entity.</a:t>
            </a:r>
          </a:p>
          <a:p>
            <a:pPr marL="10287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If the employee files the motion to substitute, the plaintiff can either:</a:t>
            </a:r>
          </a:p>
          <a:p>
            <a:pPr marL="1320800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2600" dirty="0"/>
              <a:t>Agree to the motion and join the entity; or</a:t>
            </a:r>
          </a:p>
          <a:p>
            <a:pPr marL="1320800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2600" dirty="0"/>
              <a:t>Contest that the employee is liable in his individual capacity.  </a:t>
            </a:r>
            <a:r>
              <a:rPr lang="en-US" sz="2600" i="1" dirty="0"/>
              <a:t>Texas Adjunct Gen’ls Office</a:t>
            </a:r>
            <a:endParaRPr lang="en-US" sz="26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AC3E-BF59-4DCE-B9CD-0FC19C2BBE8A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/>
            <a:r>
              <a:rPr lang="en-US" sz="2800" dirty="0">
                <a:effectLst/>
              </a:rPr>
              <a:t>D.	Section 101.106(f) TCA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67354"/>
            <a:ext cx="9144000" cy="5114446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If Employees Files Motion, Look at substance of allegations: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2600" dirty="0"/>
              <a:t>If the substance of the claims are based on work in the course of duties, then it is a claim in the official capacity.  </a:t>
            </a:r>
            <a:r>
              <a:rPr lang="en-US" sz="2600" i="1" dirty="0"/>
              <a:t>Alexander v. Walker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2800" dirty="0">
                <a:solidFill>
                  <a:prstClr val="white"/>
                </a:solidFill>
              </a:rPr>
              <a:t>Scope of employment is objective not subjective. </a:t>
            </a:r>
            <a:r>
              <a:rPr lang="en-US" sz="2800" i="1" dirty="0" err="1">
                <a:solidFill>
                  <a:prstClr val="white"/>
                </a:solidFill>
              </a:rPr>
              <a:t>Laverie</a:t>
            </a:r>
            <a:r>
              <a:rPr lang="en-US" sz="2800" i="1" dirty="0">
                <a:solidFill>
                  <a:prstClr val="white"/>
                </a:solidFill>
              </a:rPr>
              <a:t> v. </a:t>
            </a:r>
            <a:r>
              <a:rPr lang="en-US" sz="2800" i="1" dirty="0" err="1">
                <a:solidFill>
                  <a:prstClr val="white"/>
                </a:solidFill>
              </a:rPr>
              <a:t>Wetherbe</a:t>
            </a:r>
            <a:endParaRPr lang="en-US" sz="2600" i="1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Could have been brought under the TCA: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2600" dirty="0"/>
              <a:t>Employee is dismissed regardless of whether there is waiver of entity’s immunity under the TCA.  </a:t>
            </a:r>
            <a:r>
              <a:rPr lang="en-US" sz="2600" i="1" dirty="0" err="1"/>
              <a:t>Franka</a:t>
            </a:r>
            <a:endParaRPr lang="en-US" sz="2600" i="1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Statute of limitation: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2600" dirty="0"/>
              <a:t>Statute of limitation is tolled if entity is named in a timely fashion.  </a:t>
            </a:r>
            <a:r>
              <a:rPr lang="en-US" sz="2600" i="1" dirty="0"/>
              <a:t>Bailey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AC3E-BF59-4DCE-B9CD-0FC19C2BBE8A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/>
            <a:r>
              <a:rPr lang="en-US" sz="2800" dirty="0">
                <a:effectLst/>
              </a:rPr>
              <a:t>D.	Section 101.106(f) TCA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43200"/>
            <a:ext cx="9144000" cy="2819400"/>
          </a:xfrm>
        </p:spPr>
        <p:txBody>
          <a:bodyPr>
            <a:normAutofit/>
          </a:bodyPr>
          <a:lstStyle/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Dismissal for want of jurisdiction may be a judgment under sub-section (d)</a:t>
            </a:r>
          </a:p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600" dirty="0"/>
              <a:t>	    	</a:t>
            </a:r>
            <a:r>
              <a:rPr lang="en-US" sz="2600" i="1" dirty="0">
                <a:solidFill>
                  <a:srgbClr val="FFC000"/>
                </a:solidFill>
              </a:rPr>
              <a:t>Thus, a plaintiff bringing suit puts other claims/suits at risk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Courts have refused to allow a plaintiff to dismiss once a plea/motions to dismiss are filed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AC3E-BF59-4DCE-B9CD-0FC19C2BBE8A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"/>
            <a:ext cx="7772400" cy="2286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3600" dirty="0">
                <a:solidFill>
                  <a:srgbClr val="FFC000"/>
                </a:solidFill>
              </a:rPr>
              <a:t>SOVEREIGN Immunity, </a:t>
            </a:r>
            <a:br>
              <a:rPr lang="en-US" sz="3600" dirty="0">
                <a:solidFill>
                  <a:srgbClr val="FFC000"/>
                </a:solidFill>
              </a:rPr>
            </a:br>
            <a:r>
              <a:rPr lang="en-US" sz="3600" dirty="0">
                <a:solidFill>
                  <a:srgbClr val="FFC000"/>
                </a:solidFill>
              </a:rPr>
              <a:t>The </a:t>
            </a:r>
            <a:r>
              <a:rPr lang="en-US" sz="3600">
                <a:solidFill>
                  <a:srgbClr val="FFC000"/>
                </a:solidFill>
              </a:rPr>
              <a:t>tEXAS</a:t>
            </a:r>
            <a:r>
              <a:rPr lang="en-US" sz="3600" dirty="0">
                <a:solidFill>
                  <a:srgbClr val="FFC000"/>
                </a:solidFill>
              </a:rPr>
              <a:t> TORT CLAIMS ACT </a:t>
            </a:r>
            <a:br>
              <a:rPr lang="en-US" sz="3600" dirty="0">
                <a:solidFill>
                  <a:srgbClr val="FFC000"/>
                </a:solidFill>
              </a:rPr>
            </a:br>
            <a:r>
              <a:rPr lang="en-US" sz="3600" dirty="0"/>
              <a:t> </a:t>
            </a:r>
            <a:r>
              <a:rPr lang="en-US" sz="2400" dirty="0">
                <a:solidFill>
                  <a:schemeClr val="bg1"/>
                </a:solidFill>
              </a:rPr>
              <a:t>and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OTHER UNANSWERABLE QUESTIONs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667000"/>
            <a:ext cx="8534400" cy="3657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70000"/>
              </a:lnSpc>
            </a:pPr>
            <a:r>
              <a:rPr lang="en-US" sz="28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Presented By:</a:t>
            </a:r>
          </a:p>
          <a:p>
            <a:pPr>
              <a:lnSpc>
                <a:spcPct val="70000"/>
              </a:lnSpc>
            </a:pPr>
            <a:r>
              <a:rPr lang="en-US" sz="4000" i="1" dirty="0"/>
              <a:t>Michael Shaunessy</a:t>
            </a:r>
          </a:p>
          <a:p>
            <a:pPr>
              <a:lnSpc>
                <a:spcPct val="70000"/>
              </a:lnSpc>
            </a:pPr>
            <a:r>
              <a:rPr lang="en-US" sz="4000" i="1" dirty="0"/>
              <a:t>Ethan Ranis</a:t>
            </a:r>
            <a:endParaRPr lang="en-US" sz="1400" dirty="0"/>
          </a:p>
          <a:p>
            <a:pPr>
              <a:lnSpc>
                <a:spcPct val="10000"/>
              </a:lnSpc>
            </a:pPr>
            <a:endParaRPr lang="en-US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4800" dirty="0"/>
              <a:t>McGinnis Lochridge, LLP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600 Congress Avenue, Suite 2100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Austin, Texas 78701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(512) 495-6000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mshaunessy@mcginnislaw.com</a:t>
            </a:r>
            <a:endParaRPr lang="en-US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hlinkClick r:id="rId4"/>
              </a:rPr>
              <a:t>www.mcginnislaw.com</a:t>
            </a:r>
            <a:endParaRPr lang="en-US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>
              <a:lnSpc>
                <a:spcPct val="85000"/>
              </a:lnSpc>
            </a:pPr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5029200"/>
            <a:ext cx="1143000" cy="1143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effectLst/>
              </a:rPr>
              <a:t>I am suing a City, a Water District and EDC, Do they All Have Sovereign Immunity?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981200"/>
            <a:ext cx="7765322" cy="4648200"/>
          </a:xfrm>
        </p:spPr>
        <p:txBody>
          <a:bodyPr/>
          <a:lstStyle/>
          <a:p>
            <a:pPr marL="457200" indent="-457200">
              <a:buClr>
                <a:srgbClr val="00FF00"/>
              </a:buClr>
              <a:buFont typeface="Marlett" pitchFamily="2" charset="2"/>
              <a:buNone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Immunity protects </a:t>
            </a:r>
            <a:r>
              <a:rPr lang="en-US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governmental entities and those fulfilling governmental functions </a:t>
            </a:r>
          </a:p>
          <a:p>
            <a:pPr lvl="1">
              <a:buClr>
                <a:srgbClr val="00FF00"/>
              </a:buClr>
              <a:buFont typeface="Marlett" pitchFamily="2" charset="2"/>
              <a:buChar char="8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“Nature, purpose and powers” of an entity determine if it enjoys immunity</a:t>
            </a:r>
          </a:p>
          <a:p>
            <a:pPr lvl="1">
              <a:buClr>
                <a:srgbClr val="00FF00"/>
              </a:buClr>
              <a:buFont typeface="Marlett" pitchFamily="2" charset="2"/>
              <a:buChar char="8"/>
            </a:pPr>
            <a:r>
              <a:rPr lang="en-US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 Bolt/</a:t>
            </a:r>
            <a:r>
              <a:rPr lang="en-US" sz="2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LTTS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—the Quack/AFLAC Test</a:t>
            </a:r>
          </a:p>
          <a:p>
            <a:pPr lvl="2">
              <a:buClr>
                <a:srgbClr val="00FF00"/>
              </a:buClr>
              <a:buFont typeface="Marlett" pitchFamily="2" charset="2"/>
              <a:buChar char="8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Purpose, </a:t>
            </a:r>
          </a:p>
          <a:p>
            <a:pPr lvl="2">
              <a:buClr>
                <a:srgbClr val="00FF00"/>
              </a:buClr>
              <a:buFont typeface="Marlett" pitchFamily="2" charset="2"/>
              <a:buChar char="8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Authority, and</a:t>
            </a:r>
          </a:p>
          <a:p>
            <a:pPr lvl="2">
              <a:buClr>
                <a:srgbClr val="00FF00"/>
              </a:buClr>
              <a:buFont typeface="Marlett" pitchFamily="2" charset="2"/>
              <a:buChar char="8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74481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2633663" algn="l"/>
              </a:tabLst>
            </a:pPr>
            <a:r>
              <a:rPr lang="en-US" sz="2400" dirty="0">
                <a:effectLst/>
              </a:rPr>
              <a:t>I am suing a city, a Water District and EDC, Do they all Have Sovereign Immunity?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Clr>
                <a:srgbClr val="00FF00"/>
              </a:buClr>
              <a:buFont typeface="Marlett" pitchFamily="2" charset="2"/>
              <a:buNone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Exception is a governmental entity performing a proprietary function </a:t>
            </a:r>
          </a:p>
          <a:p>
            <a:pPr lvl="2">
              <a:buClr>
                <a:srgbClr val="00FF00"/>
              </a:buClr>
              <a:buFont typeface="Marlett" pitchFamily="2" charset="2"/>
              <a:buChar char="8"/>
            </a:pPr>
            <a:r>
              <a:rPr lang="en-US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Applies only to cities</a:t>
            </a:r>
          </a:p>
          <a:p>
            <a:pPr lvl="2">
              <a:buClr>
                <a:srgbClr val="00FF00"/>
              </a:buClr>
              <a:buFont typeface="Marlett" pitchFamily="2" charset="2"/>
              <a:buChar char="8"/>
            </a:pPr>
            <a:r>
              <a:rPr lang="en-US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What Constitutes a Proprietary Functions are Limited</a:t>
            </a:r>
          </a:p>
          <a:p>
            <a:pPr marL="914400" lvl="2" indent="0">
              <a:buClr>
                <a:srgbClr val="00FF00"/>
              </a:buClr>
              <a:buNone/>
            </a:pPr>
            <a:endParaRPr lang="en-US" sz="2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 AND--Sovereign Immunity also applies to suits against persons in their official capacity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08241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325"/>
            <a:ext cx="9144000" cy="1393475"/>
          </a:xfrm>
        </p:spPr>
        <p:txBody>
          <a:bodyPr>
            <a:normAutofit/>
          </a:bodyPr>
          <a:lstStyle/>
          <a:p>
            <a:pPr marL="914400" indent="-914400"/>
            <a:r>
              <a:rPr lang="en-US" dirty="0"/>
              <a:t>Wait, We fought the Revolution to get rid of this Crap!</a:t>
            </a:r>
            <a:endParaRPr lang="en-US" dirty="0">
              <a:solidFill>
                <a:srgbClr val="FFC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67354"/>
            <a:ext cx="8069668" cy="503824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Sovereign Immunity was created by the Judiciary.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Purpose of Sovereign Immunity: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Sovereign Immunity protects diversion of limited resources (tax dollars) from their intended purpose.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Stops second guessing of policy decisions.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26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i="1" dirty="0"/>
              <a:t>And BY THE WAY to make things more …., the form of Sovereign Immunity that applies to local governments is called Governmental Immunity.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i="1" dirty="0"/>
              <a:t>	Why a different name?  Got no clue!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3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AC3E-BF59-4DCE-B9CD-0FC19C2BBE8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52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effectLst/>
              </a:rPr>
              <a:t>A COUPLE WEEKS LATER a follow up call:</a:t>
            </a:r>
            <a:br>
              <a:rPr lang="en-US" sz="2400" dirty="0">
                <a:effectLst/>
              </a:rPr>
            </a:br>
            <a:r>
              <a:rPr lang="en-US" sz="2400" dirty="0">
                <a:effectLst/>
              </a:rPr>
              <a:t>I THINK THE CITY CHARTER and BYLAWS WAIVE THIS IMMUNITY STUFF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100" dirty="0"/>
              <a:t>a.  Legislature can waive</a:t>
            </a:r>
          </a:p>
          <a:p>
            <a:pPr lvl="1"/>
            <a:r>
              <a:rPr lang="en-US" sz="2800" dirty="0"/>
              <a:t>Supremes say the Legislature is in the best position to make such a decision</a:t>
            </a:r>
          </a:p>
          <a:p>
            <a:pPr>
              <a:buNone/>
            </a:pPr>
            <a:r>
              <a:rPr lang="en-US" sz="3100" dirty="0"/>
              <a:t>b.  Can Legislature allow others to waive?</a:t>
            </a:r>
          </a:p>
          <a:p>
            <a:pPr lvl="1"/>
            <a:r>
              <a:rPr lang="en-US" sz="2800" dirty="0"/>
              <a:t>No;</a:t>
            </a:r>
            <a:r>
              <a:rPr lang="en-US" sz="2800" i="1" dirty="0"/>
              <a:t> IT-Davy</a:t>
            </a:r>
            <a:endParaRPr lang="en-US" sz="2800" dirty="0"/>
          </a:p>
          <a:p>
            <a:pPr lvl="1"/>
            <a:r>
              <a:rPr lang="en-US" sz="2800" dirty="0"/>
              <a:t>More recently, Supremes side-stepped this issue</a:t>
            </a:r>
          </a:p>
          <a:p>
            <a:pPr lvl="1">
              <a:buNone/>
            </a:pPr>
            <a:r>
              <a:rPr lang="en-US" sz="2800" dirty="0"/>
              <a:t>	</a:t>
            </a:r>
            <a:r>
              <a:rPr lang="en-US" sz="2800" i="1" dirty="0"/>
              <a:t>UTEP v. Herrera; Tooke v. Mexia</a:t>
            </a:r>
          </a:p>
          <a:p>
            <a:pPr>
              <a:buNone/>
            </a:pPr>
            <a:r>
              <a:rPr lang="en-US" sz="3100" dirty="0"/>
              <a:t>c. Can courts find waiver by estoppel?</a:t>
            </a:r>
          </a:p>
          <a:p>
            <a:pPr lvl="3">
              <a:defRPr/>
            </a:pPr>
            <a:r>
              <a:rPr lang="en-US" sz="2800" i="1" dirty="0"/>
              <a:t>Hearts Bluff Game Ranch (citing  State v. Biggers)</a:t>
            </a:r>
          </a:p>
          <a:p>
            <a:pPr lvl="3">
              <a:defRPr/>
            </a:pPr>
            <a:r>
              <a:rPr lang="en-US" sz="2800" dirty="0"/>
              <a:t>Government cannot reap benefit of unjust behavior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08512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marL="685800" indent="-685800" eaLnBrk="1" hangingPunct="1">
              <a:defRPr/>
            </a:pPr>
            <a:r>
              <a:rPr lang="en-US" sz="2800" dirty="0">
                <a:effectLst/>
              </a:rPr>
              <a:t>What Does the Legislature have to do with this?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sz="2600" dirty="0"/>
              <a:t>The Legislature’s role is to determine when to waive immunity (allocate limited resources, i.e., tax dollars) </a:t>
            </a:r>
          </a:p>
          <a:p>
            <a:pPr lvl="1" eaLnBrk="1" hangingPunct="1">
              <a:defRPr/>
            </a:pPr>
            <a:endParaRPr lang="en-US" sz="2600" dirty="0"/>
          </a:p>
          <a:p>
            <a:pPr lvl="1" eaLnBrk="1" hangingPunct="1">
              <a:defRPr/>
            </a:pPr>
            <a:r>
              <a:rPr lang="en-US" sz="2600" dirty="0"/>
              <a:t>Any waiver of immunity, but it must do so in a clear and unequivocal manner</a:t>
            </a:r>
          </a:p>
        </p:txBody>
      </p:sp>
    </p:spTree>
    <p:extLst>
      <p:ext uri="{BB962C8B-B14F-4D97-AF65-F5344CB8AC3E}">
        <p14:creationId xmlns:p14="http://schemas.microsoft.com/office/powerpoint/2010/main" val="710730313"/>
      </p:ext>
    </p:extLst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marL="685800" indent="-685800" eaLnBrk="1" hangingPunct="1">
              <a:defRPr/>
            </a:pPr>
            <a:r>
              <a:rPr lang="en-US" sz="2800" dirty="0">
                <a:effectLst/>
              </a:rPr>
              <a:t>But you said the Courts created Sovereign Immunity?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lvl="1" eaLnBrk="1" hangingPunct="1">
              <a:defRPr/>
            </a:pPr>
            <a:endParaRPr lang="en-US" sz="2600" dirty="0"/>
          </a:p>
          <a:p>
            <a:pPr lvl="1" eaLnBrk="1" hangingPunct="1">
              <a:defRPr/>
            </a:pPr>
            <a:r>
              <a:rPr lang="en-US" sz="3000" dirty="0"/>
              <a:t>Courts determine the scope of protection afforded </a:t>
            </a:r>
          </a:p>
          <a:p>
            <a:pPr lvl="2" eaLnBrk="1" hangingPunct="1">
              <a:defRPr/>
            </a:pPr>
            <a:r>
              <a:rPr lang="en-US" sz="3000" dirty="0"/>
              <a:t>What suits are barred by immunity--equity claims vs. suits for money damages</a:t>
            </a:r>
          </a:p>
          <a:p>
            <a:pPr lvl="3">
              <a:defRPr/>
            </a:pPr>
            <a:r>
              <a:rPr lang="en-US" sz="3000" i="1" dirty="0"/>
              <a:t>City of Dallas v. Parker</a:t>
            </a:r>
          </a:p>
          <a:p>
            <a:pPr lvl="2" eaLnBrk="1" hangingPunct="1">
              <a:defRPr/>
            </a:pPr>
            <a:r>
              <a:rPr lang="en-US" sz="3000" dirty="0"/>
              <a:t>What entities enjoy immunity </a:t>
            </a:r>
          </a:p>
          <a:p>
            <a:pPr lvl="3">
              <a:defRPr/>
            </a:pPr>
            <a:r>
              <a:rPr lang="en-US" sz="3000" i="1" dirty="0"/>
              <a:t>LTTS</a:t>
            </a:r>
          </a:p>
        </p:txBody>
      </p:sp>
    </p:spTree>
    <p:extLst>
      <p:ext uri="{BB962C8B-B14F-4D97-AF65-F5344CB8AC3E}">
        <p14:creationId xmlns:p14="http://schemas.microsoft.com/office/powerpoint/2010/main" val="180045149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0</TotalTime>
  <Words>2146</Words>
  <Application>Microsoft Office PowerPoint</Application>
  <PresentationFormat>On-screen Show (4:3)</PresentationFormat>
  <Paragraphs>304</Paragraphs>
  <Slides>39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Bookman Old Style</vt:lpstr>
      <vt:lpstr>Calibri</vt:lpstr>
      <vt:lpstr>Marlett</vt:lpstr>
      <vt:lpstr>Rockwell</vt:lpstr>
      <vt:lpstr>Times New Roman</vt:lpstr>
      <vt:lpstr>Wingdings</vt:lpstr>
      <vt:lpstr>Damask</vt:lpstr>
      <vt:lpstr>SOVEREIGN Immunity,  The TEXAS TORT CLAIMS ACT   and  OTHER UNANSWERABLE QUESTIONS</vt:lpstr>
      <vt:lpstr>After Law School, You Become a Font Of FREE Advice</vt:lpstr>
      <vt:lpstr>I have this great suit against the Government, See any Problems?</vt:lpstr>
      <vt:lpstr>I am suing a City, a Water District and EDC, Do they All Have Sovereign Immunity?</vt:lpstr>
      <vt:lpstr>I am suing a city, a Water District and EDC, Do they all Have Sovereign Immunity?</vt:lpstr>
      <vt:lpstr>Wait, We fought the Revolution to get rid of this Crap!</vt:lpstr>
      <vt:lpstr>A COUPLE WEEKS LATER a follow up call: I THINK THE CITY CHARTER and BYLAWS WAIVE THIS IMMUNITY STUFF </vt:lpstr>
      <vt:lpstr>What Does the Legislature have to do with this?  </vt:lpstr>
      <vt:lpstr>But you said the Courts created Sovereign Immunity?</vt:lpstr>
      <vt:lpstr>“I Represent the City of West mulvania, I can sue Bristol county For destroying our bridge!?”</vt:lpstr>
      <vt:lpstr>“the Leg Just passed A BILL and The CITY took action to enforce it. It is Unconstitutional, CAN I SUE?”  </vt:lpstr>
      <vt:lpstr>HMMM, City of El Paso v. Heinrich, Tell me More!</vt:lpstr>
      <vt:lpstr>HEY, I Am about to sue under the Pesticide Application statute; that waives immunity, right? </vt:lpstr>
      <vt:lpstr>The statute does not say it waives Immunity, does that matter?</vt:lpstr>
      <vt:lpstr>But this statute says they “SHALL” do this!</vt:lpstr>
      <vt:lpstr>WAIT, This is not Fair</vt:lpstr>
      <vt:lpstr> HEY I FOUND THE TCA, THAT MEANS I CAN SUE, right?   NOT SO MUCH!</vt:lpstr>
      <vt:lpstr>     “What do you mean Limited?   It says condition of use or real or personal property!”</vt:lpstr>
      <vt:lpstr>An employee was there and he Could have set the bed rails so she did not fall!   What more do I need to prove!?!?!  </vt:lpstr>
      <vt:lpstr>Personal Property Liability</vt:lpstr>
      <vt:lpstr>Personal Property Liability “They did nothing to prevent the injury from happening. that is negligence!”</vt:lpstr>
      <vt:lpstr>Personal Property Liability “Using the wrong drug has to be the use of personal property.”</vt:lpstr>
      <vt:lpstr>Personal Property Liability “They have to be liable! the information was right there. ALL they had to do was read it!” </vt:lpstr>
      <vt:lpstr>Personal Property Liability  “I know I have a problem with Proximate cause, but that goes to the Jury!”</vt:lpstr>
      <vt:lpstr>Real Property Liability  “Premises cases are tough, but all they did was put up a sign ‘guardrail damage ahead’”</vt:lpstr>
      <vt:lpstr>Real Property Liability  “The pothole covered about 90% of the road!”   Do we have a Chance?  YOU DO!!!</vt:lpstr>
      <vt:lpstr>Real Property Liability—SPEcial defect</vt:lpstr>
      <vt:lpstr>Motor Driven Equipment Liability  “The Cop Ran the red light and hit my Client!”</vt:lpstr>
      <vt:lpstr>Motor Driven Equipment Liability</vt:lpstr>
      <vt:lpstr>Motor Driven Equipment Liability</vt:lpstr>
      <vt:lpstr>“OK I CAN get past all that!”    wait… there are even more Hurdles--Exclusions from Liability</vt:lpstr>
      <vt:lpstr>Election of Remedies  “Forget IT, I will sue the employee!”</vt:lpstr>
      <vt:lpstr>A. Sections 101.106(a)(b) TCA</vt:lpstr>
      <vt:lpstr>B. Section 101.106(c)(d) TCA</vt:lpstr>
      <vt:lpstr>C. Section 101.106(e) TCA</vt:lpstr>
      <vt:lpstr>D. Section 101.106(f) TCA</vt:lpstr>
      <vt:lpstr>D. Section 101.106(f) TCA</vt:lpstr>
      <vt:lpstr>D. Section 101.106(f) TCA</vt:lpstr>
      <vt:lpstr>SOVEREIGN Immunity,  The tEXAS TORT CLAIMS ACT   and  OTHER UNANSWERABLE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180</cp:revision>
  <cp:lastPrinted>2000-09-25T21:28:21Z</cp:lastPrinted>
  <dcterms:created xsi:type="dcterms:W3CDTF">2008-07-24T01:43:45Z</dcterms:created>
  <dcterms:modified xsi:type="dcterms:W3CDTF">2019-04-25T15:05:34Z</dcterms:modified>
</cp:coreProperties>
</file>