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bookmarkIdSeed="2">
  <p:sldMasterIdLst>
    <p:sldMasterId id="2147483753" r:id="rId1"/>
  </p:sldMasterIdLst>
  <p:notesMasterIdLst>
    <p:notesMasterId r:id="rId40"/>
  </p:notesMasterIdLst>
  <p:handoutMasterIdLst>
    <p:handoutMasterId r:id="rId41"/>
  </p:handoutMasterIdLst>
  <p:sldIdLst>
    <p:sldId id="500" r:id="rId2"/>
    <p:sldId id="485" r:id="rId3"/>
    <p:sldId id="507" r:id="rId4"/>
    <p:sldId id="508" r:id="rId5"/>
    <p:sldId id="520" r:id="rId6"/>
    <p:sldId id="521" r:id="rId7"/>
    <p:sldId id="509" r:id="rId8"/>
    <p:sldId id="517" r:id="rId9"/>
    <p:sldId id="512" r:id="rId10"/>
    <p:sldId id="513" r:id="rId11"/>
    <p:sldId id="515" r:id="rId12"/>
    <p:sldId id="518" r:id="rId13"/>
    <p:sldId id="502" r:id="rId14"/>
    <p:sldId id="503" r:id="rId15"/>
    <p:sldId id="505" r:id="rId16"/>
    <p:sldId id="498" r:id="rId17"/>
    <p:sldId id="463" r:id="rId18"/>
    <p:sldId id="528" r:id="rId19"/>
    <p:sldId id="486" r:id="rId20"/>
    <p:sldId id="487" r:id="rId21"/>
    <p:sldId id="488" r:id="rId22"/>
    <p:sldId id="522" r:id="rId23"/>
    <p:sldId id="523" r:id="rId24"/>
    <p:sldId id="490" r:id="rId25"/>
    <p:sldId id="472" r:id="rId26"/>
    <p:sldId id="452" r:id="rId27"/>
    <p:sldId id="529" r:id="rId28"/>
    <p:sldId id="451" r:id="rId29"/>
    <p:sldId id="473" r:id="rId30"/>
    <p:sldId id="458" r:id="rId31"/>
    <p:sldId id="530" r:id="rId32"/>
    <p:sldId id="531" r:id="rId33"/>
    <p:sldId id="532" r:id="rId34"/>
    <p:sldId id="524" r:id="rId35"/>
    <p:sldId id="525" r:id="rId36"/>
    <p:sldId id="527" r:id="rId37"/>
    <p:sldId id="526" r:id="rId38"/>
    <p:sldId id="477" r:id="rId39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800000"/>
    <a:srgbClr val="993366"/>
    <a:srgbClr val="FFFF99"/>
    <a:srgbClr val="FFFFCC"/>
    <a:srgbClr val="333333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4" autoAdjust="0"/>
    <p:restoredTop sz="99370" autoAdjust="0"/>
  </p:normalViewPr>
  <p:slideViewPr>
    <p:cSldViewPr>
      <p:cViewPr>
        <p:scale>
          <a:sx n="86" d="100"/>
          <a:sy n="86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932" y="-90"/>
      </p:cViewPr>
      <p:guideLst>
        <p:guide orient="horz" pos="290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8000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81842"/>
            <a:ext cx="3048000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defTabSz="93181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387768"/>
            <a:ext cx="5140325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959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defTabSz="931811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4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4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8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48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28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6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2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65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53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23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0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4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56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2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1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5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5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1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EF49-0348-4CF9-9775-2A9B747C26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874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65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1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4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8BA8-F959-4A4F-A4CF-7B5926665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17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9F13-3192-4746-969C-314A3AEFD0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281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3999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3" y="629443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88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FC9C-DF1D-45B1-B7FB-11DAC64B95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412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10DF-A20C-4CB1-A151-B61361786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83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DCFD-FD4E-4B19-979C-EA4E1A93A6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352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D624-E5DB-429E-98F2-E47E1B2F01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891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4D92-0E26-46EC-8A26-065C53CD0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797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7C919-2FE4-4129-8B59-7D5F50DA1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375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3BE7-DB6D-4A49-AF4F-4756580EF9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057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54325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667354"/>
            <a:ext cx="7765322" cy="452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3404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6340475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340475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E15C-BA2F-4DAE-A1E9-DDC7F9715F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http://edge.alluremedia.com.au/m/l/2015/05/Gameofthrones.jpg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8" r="1713" b="7174"/>
          <a:stretch/>
        </p:blipFill>
        <p:spPr bwMode="auto">
          <a:xfrm rot="16200000">
            <a:off x="3816281" y="-3803723"/>
            <a:ext cx="1511444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3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lexis.com/search/?pdmfid=1530671&amp;crid=5b8695d7-a34f-4084-bc32-eb76c01fb28d&amp;pdsearchterms=574+SW3d+389&amp;pdtypeofsearch=searchboxclick&amp;pdsearchtype=SearchBox&amp;pdstartin=&amp;pdpsf=&amp;pdqttype=and&amp;pdquerytemplateid=&amp;ecomp=7g_tk&amp;earg=pdsf&amp;prid=4b9ab598-411c-47e3-b6a0-b67386537380&amp;cbc=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shaunessy@mcginnislaw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mcginnislaw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dge.alluremedia.com.au/m/l/2015/05/Gameofthron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4" r="-1" b="6045"/>
          <a:stretch/>
        </p:blipFill>
        <p:spPr bwMode="auto">
          <a:xfrm rot="10800000">
            <a:off x="6587572" y="851656"/>
            <a:ext cx="2556428" cy="530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dge.alluremedia.com.au/m/l/2015/05/Gameofthron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6" b="4901"/>
          <a:stretch/>
        </p:blipFill>
        <p:spPr bwMode="auto">
          <a:xfrm>
            <a:off x="0" y="851656"/>
            <a:ext cx="6595028" cy="530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6170023"/>
            <a:ext cx="9144000" cy="687977"/>
            <a:chOff x="0" y="6170023"/>
            <a:chExt cx="9144000" cy="687977"/>
          </a:xfrm>
        </p:grpSpPr>
        <p:pic>
          <p:nvPicPr>
            <p:cNvPr id="9" name="Picture 8" descr="Footer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70023"/>
              <a:ext cx="9144000" cy="6879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6187352" y="6311818"/>
              <a:ext cx="2857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bg1"/>
                  </a:solidFill>
                  <a:latin typeface="Museo Sans 500"/>
                  <a:cs typeface="Museo Sans 500"/>
                </a:rPr>
                <a:t> Michael Shaunessy</a:t>
              </a:r>
              <a:endParaRPr lang="en-US" sz="2000" dirty="0">
                <a:solidFill>
                  <a:schemeClr val="bg1"/>
                </a:solidFill>
                <a:latin typeface="Museo Sans 500"/>
                <a:cs typeface="Museo Sans 50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2832" y="6318793"/>
              <a:ext cx="390436" cy="3904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04333" y="6405385"/>
              <a:ext cx="3128434" cy="2172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135966" y="6485821"/>
              <a:ext cx="1655234" cy="172800"/>
            </a:xfrm>
            <a:prstGeom prst="rect">
              <a:avLst/>
            </a:prstGeom>
          </p:spPr>
        </p:pic>
      </p:grp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09477" y="3312287"/>
            <a:ext cx="4953000" cy="1591716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“The Game of Thrones”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7605" y="1723354"/>
            <a:ext cx="48556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TEXAS TORT CLAIMS ACT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81000"/>
            <a:ext cx="316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November 2021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5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 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Does Immunity Entail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Addressing Immunity means determining “whether the state consented to suit  and whether it agreed to liability.”</a:t>
            </a:r>
            <a:r>
              <a:rPr lang="en-US" sz="2800" i="1" dirty="0" smtClean="0"/>
              <a:t>  Harris County Hosp. Dist. v. Tomball Reg. Hosp.  (Tex. 2009)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500" dirty="0" smtClean="0"/>
              <a:t>-Immunity from liability—KEY to the TREASURY!!!</a:t>
            </a:r>
          </a:p>
          <a:p>
            <a:pPr>
              <a:lnSpc>
                <a:spcPct val="80000"/>
              </a:lnSpc>
              <a:buNone/>
            </a:pPr>
            <a:r>
              <a:rPr lang="en-US" sz="2500" dirty="0" smtClean="0"/>
              <a:t>		A defense that must be raised or it is waived</a:t>
            </a:r>
          </a:p>
          <a:p>
            <a:pPr>
              <a:lnSpc>
                <a:spcPct val="80000"/>
              </a:lnSpc>
              <a:buNone/>
            </a:pPr>
            <a:endParaRPr lang="en-US" sz="2500" dirty="0" smtClean="0"/>
          </a:p>
          <a:p>
            <a:pPr>
              <a:lnSpc>
                <a:spcPct val="80000"/>
              </a:lnSpc>
              <a:buNone/>
            </a:pPr>
            <a:r>
              <a:rPr lang="en-US" sz="2500" dirty="0" smtClean="0"/>
              <a:t>-Must overcome both forms of immunity</a:t>
            </a:r>
          </a:p>
          <a:p>
            <a:pPr>
              <a:lnSpc>
                <a:spcPct val="80000"/>
              </a:lnSpc>
              <a:buNone/>
            </a:pPr>
            <a:endParaRPr lang="en-US" sz="2500" dirty="0" smtClean="0"/>
          </a:p>
          <a:p>
            <a:pPr>
              <a:lnSpc>
                <a:spcPct val="80000"/>
              </a:lnSpc>
              <a:buNone/>
            </a:pPr>
            <a:r>
              <a:rPr lang="en-US" sz="2500" dirty="0" smtClean="0"/>
              <a:t>-</a:t>
            </a:r>
            <a:r>
              <a:rPr lang="en-US" sz="2500" b="1" dirty="0" smtClean="0"/>
              <a:t>In some instances, you must establish liability under a statute to defeat immunity from suit; </a:t>
            </a:r>
            <a:r>
              <a:rPr lang="en-US" sz="2500" b="1" i="1" dirty="0" smtClean="0"/>
              <a:t>State v. </a:t>
            </a:r>
            <a:r>
              <a:rPr lang="en-US" sz="2500" b="1" i="1" dirty="0" err="1" smtClean="0"/>
              <a:t>Lueck</a:t>
            </a:r>
            <a:r>
              <a:rPr lang="en-US" sz="2500" b="1" dirty="0" smtClean="0"/>
              <a:t> (Tex. 2009)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5658275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II.  Avoiding Sovereign Immunity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85800" indent="-685800">
              <a:buNone/>
            </a:pPr>
            <a:r>
              <a:rPr lang="en-US" dirty="0"/>
              <a:t>A.  Immunity does not apply to </a:t>
            </a:r>
            <a:r>
              <a:rPr lang="en-US" dirty="0" smtClean="0"/>
              <a:t>suits </a:t>
            </a:r>
            <a:r>
              <a:rPr lang="en-US" dirty="0"/>
              <a:t>seeking equitable relief.  </a:t>
            </a:r>
            <a:r>
              <a:rPr lang="en-US" i="1" dirty="0"/>
              <a:t>City of El Paso v. Heinrich</a:t>
            </a:r>
            <a:r>
              <a:rPr lang="en-US" dirty="0"/>
              <a:t> </a:t>
            </a:r>
            <a:r>
              <a:rPr lang="en-US" dirty="0" smtClean="0"/>
              <a:t>(Tex</a:t>
            </a:r>
            <a:r>
              <a:rPr lang="en-US" dirty="0"/>
              <a:t>. </a:t>
            </a:r>
            <a:r>
              <a:rPr lang="en-US" dirty="0" smtClean="0"/>
              <a:t>2009)</a:t>
            </a:r>
            <a:endParaRPr lang="en-US" dirty="0"/>
          </a:p>
          <a:p>
            <a:pPr lvl="1">
              <a:buNone/>
            </a:pPr>
            <a:r>
              <a:rPr lang="en-US" sz="2200" dirty="0" smtClean="0"/>
              <a:t> </a:t>
            </a:r>
            <a:endParaRPr lang="en-US" sz="2200" dirty="0" smtClean="0"/>
          </a:p>
          <a:p>
            <a:pPr lvl="1"/>
            <a:r>
              <a:rPr lang="en-US" sz="2200" dirty="0" smtClean="0"/>
              <a:t>An </a:t>
            </a:r>
            <a:r>
              <a:rPr lang="en-US" sz="2200" dirty="0"/>
              <a:t>action to determine or protect a private party’s rights against a state official who acts without authority is not a suit against the </a:t>
            </a:r>
            <a:r>
              <a:rPr lang="en-US" sz="2200" dirty="0" smtClean="0"/>
              <a:t>State; </a:t>
            </a:r>
            <a:r>
              <a:rPr lang="en-US" sz="2200" i="1" dirty="0"/>
              <a:t>Heinrich</a:t>
            </a:r>
          </a:p>
        </p:txBody>
      </p:sp>
    </p:spTree>
    <p:extLst>
      <p:ext uri="{BB962C8B-B14F-4D97-AF65-F5344CB8AC3E}">
        <p14:creationId xmlns:p14="http://schemas.microsoft.com/office/powerpoint/2010/main" val="366518952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II.  Avoiding Sovereign Immunity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685800" indent="-685800">
              <a:buAutoNum type="alphaUcPeriod" startAt="2"/>
            </a:pPr>
            <a:r>
              <a:rPr lang="en-US" dirty="0" smtClean="0"/>
              <a:t>Ultra Vires acts are limited to: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1.  Compelling </a:t>
            </a:r>
            <a:r>
              <a:rPr lang="en-US" dirty="0" smtClean="0"/>
              <a:t>an official to Carry out a Ministerial </a:t>
            </a:r>
            <a:r>
              <a:rPr lang="en-US" dirty="0" smtClean="0"/>
              <a:t>Act(s)</a:t>
            </a:r>
          </a:p>
          <a:p>
            <a:pPr marL="914400" lvl="2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Official is Not Carrying out Discretionary Decision/Act</a:t>
            </a:r>
          </a:p>
          <a:p>
            <a:pPr marL="457200" lvl="1" indent="0">
              <a:buNone/>
            </a:pPr>
            <a:r>
              <a:rPr lang="en-US" sz="2200" dirty="0" smtClean="0"/>
              <a:t>2.  </a:t>
            </a:r>
            <a:r>
              <a:rPr lang="en-US" dirty="0" smtClean="0"/>
              <a:t>Governmental </a:t>
            </a:r>
            <a:r>
              <a:rPr lang="en-US" dirty="0"/>
              <a:t>official acting without legal authority or </a:t>
            </a:r>
            <a:r>
              <a:rPr lang="en-US" i="1" dirty="0"/>
              <a:t>ultra vires</a:t>
            </a:r>
            <a:r>
              <a:rPr lang="en-US" dirty="0"/>
              <a:t> claims</a:t>
            </a:r>
          </a:p>
          <a:p>
            <a:pPr lvl="1"/>
            <a:endParaRPr lang="en-US" sz="1200" dirty="0"/>
          </a:p>
          <a:p>
            <a:r>
              <a:rPr lang="en-US" sz="2400" dirty="0"/>
              <a:t>“Illegal or unauthorized actions are not acts of the State” </a:t>
            </a:r>
          </a:p>
          <a:p>
            <a:pPr lvl="1"/>
            <a:endParaRPr lang="en-US" sz="1200" dirty="0"/>
          </a:p>
          <a:p>
            <a:r>
              <a:rPr lang="en-US" sz="2600" dirty="0" smtClean="0"/>
              <a:t>Claims against the Official </a:t>
            </a:r>
          </a:p>
          <a:p>
            <a:pPr lvl="2"/>
            <a:r>
              <a:rPr lang="en-US" sz="2400" dirty="0" smtClean="0"/>
              <a:t>Entity is not the Defendant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21104775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191500" cy="985838"/>
          </a:xfrm>
        </p:spPr>
        <p:txBody>
          <a:bodyPr>
            <a:normAutofit fontScale="90000"/>
          </a:bodyPr>
          <a:lstStyle/>
          <a:p>
            <a:pPr marL="685800" indent="-685800" algn="l"/>
            <a:r>
              <a:rPr lang="en-US" sz="3600" dirty="0" smtClean="0"/>
              <a:t>III.	Waiver </a:t>
            </a:r>
            <a:r>
              <a:rPr lang="en-US" sz="3600" dirty="0"/>
              <a:t>of Immunity by Statute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029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lphaUcPeriod"/>
            </a:pPr>
            <a:endParaRPr lang="en-US" sz="3600" dirty="0" smtClean="0"/>
          </a:p>
          <a:p>
            <a:pPr marL="609600" indent="-609600">
              <a:buNone/>
            </a:pPr>
            <a:r>
              <a:rPr lang="en-US" sz="3600" dirty="0" smtClean="0"/>
              <a:t>A. To </a:t>
            </a:r>
            <a:r>
              <a:rPr lang="en-US" sz="3600" dirty="0"/>
              <a:t>waive immunity, a statute must do so in a clear and </a:t>
            </a:r>
            <a:r>
              <a:rPr lang="en-US" sz="3600" dirty="0" smtClean="0"/>
              <a:t>unambiguous  </a:t>
            </a:r>
            <a:r>
              <a:rPr lang="en-US" sz="3600" dirty="0"/>
              <a:t>manner.</a:t>
            </a:r>
          </a:p>
          <a:p>
            <a:pPr marL="609600" indent="-609600">
              <a:buFontTx/>
              <a:buNone/>
            </a:pPr>
            <a:endParaRPr lang="en-US" sz="2800" dirty="0"/>
          </a:p>
          <a:p>
            <a:pPr marL="609600" indent="-609600">
              <a:buFontTx/>
              <a:buNone/>
            </a:pPr>
            <a:r>
              <a:rPr lang="en-US" sz="3600" dirty="0"/>
              <a:t>B.  “Rarely” will courts find a statute waives immunity when the “magic words” are absent.  </a:t>
            </a:r>
            <a:r>
              <a:rPr lang="en-US" sz="2800" i="1" dirty="0"/>
              <a:t>Southwestern Bell v. Harris Co. Toll Road Authority</a:t>
            </a:r>
            <a:r>
              <a:rPr lang="en-US" sz="2800" dirty="0"/>
              <a:t> (Tex. 2009)</a:t>
            </a:r>
          </a:p>
          <a:p>
            <a:pPr marL="609600" indent="-609600">
              <a:buFontTx/>
              <a:buAutoNum type="alpha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24723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buFont typeface="Wingdings" pitchFamily="2" charset="2"/>
              <a:buAutoNum type="arabicPeriod"/>
              <a:tabLst>
                <a:tab pos="793750" algn="l"/>
                <a:tab pos="850900" algn="l"/>
              </a:tabLst>
            </a:pPr>
            <a:endParaRPr lang="en-US" sz="3000" dirty="0" smtClean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3000" dirty="0" smtClean="0"/>
              <a:t>1.	Resolve </a:t>
            </a:r>
            <a:r>
              <a:rPr lang="en-US" sz="3000" dirty="0"/>
              <a:t>ambiguities by retaining immunity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793750" algn="l"/>
                <a:tab pos="850900" algn="l"/>
              </a:tabLst>
            </a:pPr>
            <a:endParaRPr lang="en-US" sz="1800" dirty="0" smtClean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3000" dirty="0" smtClean="0"/>
              <a:t>2.	Statute </a:t>
            </a:r>
            <a:r>
              <a:rPr lang="en-US" sz="3000" dirty="0"/>
              <a:t>requires joinder in suit where immunity would otherwise </a:t>
            </a:r>
            <a:r>
              <a:rPr lang="en-US" sz="3000" dirty="0" smtClean="0"/>
              <a:t>attach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793750" algn="l"/>
                <a:tab pos="850900" algn="l"/>
              </a:tabLst>
            </a:pPr>
            <a:endParaRPr lang="en-US" sz="1800" dirty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3000" dirty="0" smtClean="0"/>
              <a:t>3.	Establishes </a:t>
            </a:r>
            <a:r>
              <a:rPr lang="en-US" sz="3000" dirty="0"/>
              <a:t>limits on liability</a:t>
            </a:r>
          </a:p>
          <a:p>
            <a:pPr marL="609600" indent="-609600">
              <a:buFont typeface="Wingdings" pitchFamily="2" charset="2"/>
              <a:buAutoNum type="arabicPeriod"/>
              <a:tabLst>
                <a:tab pos="793750" algn="l"/>
                <a:tab pos="850900" algn="l"/>
              </a:tabLst>
            </a:pPr>
            <a:endParaRPr lang="en-US" sz="1800" dirty="0" smtClean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3000" dirty="0" smtClean="0"/>
              <a:t>4.	Would </a:t>
            </a:r>
            <a:r>
              <a:rPr lang="en-US" sz="3000" dirty="0"/>
              <a:t>the statutory provision serve </a:t>
            </a:r>
            <a:r>
              <a:rPr lang="en-US" sz="3000" b="1" i="1" u="sng" dirty="0" smtClean="0"/>
              <a:t>ANY</a:t>
            </a:r>
            <a:r>
              <a:rPr lang="en-US" sz="3000" dirty="0" smtClean="0"/>
              <a:t> purpose </a:t>
            </a:r>
            <a:r>
              <a:rPr lang="en-US" sz="3000" dirty="0"/>
              <a:t>absent </a:t>
            </a:r>
            <a:r>
              <a:rPr lang="en-US" sz="3000" dirty="0" smtClean="0"/>
              <a:t>a waiver? </a:t>
            </a:r>
          </a:p>
          <a:p>
            <a:pPr marL="1009650" lvl="1" indent="-609600">
              <a:buNone/>
              <a:tabLst>
                <a:tab pos="793750" algn="l"/>
                <a:tab pos="850900" algn="l"/>
              </a:tabLst>
            </a:pPr>
            <a:r>
              <a:rPr lang="en-US" sz="2400" i="1" dirty="0" smtClean="0"/>
              <a:t>	</a:t>
            </a:r>
            <a:r>
              <a:rPr lang="en-US" sz="2400" i="1" dirty="0" err="1" smtClean="0"/>
              <a:t>Oncor</a:t>
            </a:r>
            <a:r>
              <a:rPr lang="en-US" sz="2400" i="1" dirty="0" smtClean="0"/>
              <a:t> Electric; Harris Co. Toll Road Authority</a:t>
            </a:r>
            <a:r>
              <a:rPr lang="en-US" sz="2400" dirty="0" smtClean="0"/>
              <a:t>; </a:t>
            </a:r>
            <a:r>
              <a:rPr lang="en-US" sz="2400" i="1" dirty="0" smtClean="0"/>
              <a:t>Montgomery County Hosp. Dist.</a:t>
            </a:r>
            <a:endParaRPr lang="en-US" sz="2600" dirty="0" smtClean="0"/>
          </a:p>
          <a:p>
            <a:pPr marL="609600" indent="-609600">
              <a:buNone/>
              <a:tabLst>
                <a:tab pos="793750" algn="l"/>
                <a:tab pos="850900" algn="l"/>
              </a:tabLst>
            </a:pPr>
            <a:r>
              <a:rPr lang="en-US" sz="3000" dirty="0"/>
              <a:t>	</a:t>
            </a:r>
            <a:endParaRPr lang="en-US" sz="3000" i="1" dirty="0" smtClean="0"/>
          </a:p>
          <a:p>
            <a:pPr marL="609600" indent="-609600">
              <a:buFont typeface="Wingdings" pitchFamily="2" charset="2"/>
              <a:buNone/>
              <a:tabLst>
                <a:tab pos="793750" algn="l"/>
                <a:tab pos="850900" algn="l"/>
              </a:tabLst>
            </a:pPr>
            <a:r>
              <a:rPr lang="en-US" sz="3000" i="1" dirty="0" smtClean="0"/>
              <a:t>	</a:t>
            </a:r>
            <a:endParaRPr lang="en-US" sz="3000" dirty="0"/>
          </a:p>
          <a:p>
            <a:pPr marL="1828800" lvl="2" indent="-457200">
              <a:buFont typeface="Wingdings" pitchFamily="2" charset="2"/>
              <a:buNone/>
              <a:tabLst>
                <a:tab pos="793750" algn="l"/>
                <a:tab pos="850900" algn="l"/>
              </a:tabLst>
            </a:pPr>
            <a:endParaRPr lang="en-US" sz="2200" dirty="0"/>
          </a:p>
          <a:p>
            <a:pPr marL="609600" indent="-609600"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793750" algn="l"/>
                <a:tab pos="850900" algn="l"/>
              </a:tabLst>
            </a:pPr>
            <a:endParaRPr lang="en-US" sz="4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066800"/>
          </a:xfrm>
          <a:noFill/>
          <a:ln/>
        </p:spPr>
        <p:txBody>
          <a:bodyPr>
            <a:normAutofit fontScale="90000"/>
          </a:bodyPr>
          <a:lstStyle/>
          <a:p>
            <a:pPr marL="685800" indent="-685800" algn="l"/>
            <a:r>
              <a:rPr lang="en-US" sz="3900" dirty="0"/>
              <a:t>C.  Finding a waiver absent </a:t>
            </a:r>
            <a:r>
              <a:rPr lang="en-US" sz="3900" dirty="0" smtClean="0"/>
              <a:t>“magic language”</a:t>
            </a:r>
            <a:endParaRPr lang="en-US" sz="3900" u="sng" dirty="0"/>
          </a:p>
        </p:txBody>
      </p:sp>
    </p:spTree>
    <p:extLst>
      <p:ext uri="{BB962C8B-B14F-4D97-AF65-F5344CB8AC3E}">
        <p14:creationId xmlns:p14="http://schemas.microsoft.com/office/powerpoint/2010/main" val="22616123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 algn="l"/>
            <a:r>
              <a:rPr lang="en-US" sz="4000" dirty="0" smtClean="0"/>
              <a:t>D.	Chances </a:t>
            </a:r>
            <a:r>
              <a:rPr lang="en-US" sz="4000" dirty="0"/>
              <a:t>of finding waivers are slim and Slim has left town!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i="1" dirty="0"/>
              <a:t>Southwestern </a:t>
            </a:r>
            <a:r>
              <a:rPr lang="en-US" i="1" dirty="0" smtClean="0"/>
              <a:t>Bell/Montgomery County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dirty="0" smtClean="0"/>
              <a:t>	-</a:t>
            </a:r>
            <a:r>
              <a:rPr lang="en-US" sz="2400" dirty="0" smtClean="0"/>
              <a:t>If the court can find any other purpose for the language at issue--there is no waiver of immunity from suit. 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1100" i="1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US" sz="2400" i="1" dirty="0" smtClean="0"/>
              <a:t>	-</a:t>
            </a:r>
            <a:r>
              <a:rPr lang="en-US" sz="2400" dirty="0" smtClean="0"/>
              <a:t>If there is any plausible reading of the statute other than waiver, the statute does not waive immunity.  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1100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US" sz="2400" dirty="0" smtClean="0"/>
              <a:t>	-“</a:t>
            </a:r>
            <a:r>
              <a:rPr lang="en-US" sz="2400" b="1" dirty="0" smtClean="0"/>
              <a:t>The Legislature may require counties to earmark funds for a particular purpose without creating a private right of action…because it expects counties to comply or </a:t>
            </a:r>
            <a:r>
              <a:rPr lang="en-US" sz="2400" dirty="0" smtClean="0"/>
              <a:t>… it considers the </a:t>
            </a:r>
            <a:r>
              <a:rPr lang="en-US" sz="2400" b="1" dirty="0" smtClean="0"/>
              <a:t>costs of litigation burdensome</a:t>
            </a:r>
            <a:r>
              <a:rPr lang="en-US" sz="2400" dirty="0" smtClean="0"/>
              <a:t>.”  </a:t>
            </a:r>
            <a:r>
              <a:rPr lang="en-US" sz="2400" i="1" dirty="0" smtClean="0"/>
              <a:t>Southwestern Bell</a:t>
            </a:r>
            <a:endParaRPr lang="en-US" sz="2400" dirty="0" smtClean="0"/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63897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TCA is a limited waiver of sovereign immunity and strictly construed.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Unless the TCA contains a clear and unambiguous waiver of immunity, </a:t>
            </a:r>
            <a:r>
              <a:rPr lang="en-US" b="1" i="1" u="sng" dirty="0" smtClean="0"/>
              <a:t>BUT</a:t>
            </a:r>
            <a:r>
              <a:rPr lang="en-US" dirty="0" smtClean="0"/>
              <a:t> the </a:t>
            </a:r>
            <a:r>
              <a:rPr lang="en-US" dirty="0" smtClean="0"/>
              <a:t>Act is construed in favor of finding no waiver.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u="sng" dirty="0" smtClean="0"/>
              <a:t>Waiver of Immunity from SUIT is Co-Extensive with Waiver of Immunity from Lability.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u="sng" dirty="0" smtClean="0"/>
              <a:t>THEREFORE NO </a:t>
            </a:r>
            <a:r>
              <a:rPr lang="en-US" dirty="0" smtClean="0"/>
              <a:t>waiver of Immunity from Suit Unless Plaintiff can </a:t>
            </a:r>
            <a:r>
              <a:rPr lang="en-US" b="1" dirty="0" smtClean="0"/>
              <a:t>PLEAD and PROVE </a:t>
            </a:r>
            <a:r>
              <a:rPr lang="en-US" dirty="0" smtClean="0"/>
              <a:t>elements of claim.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4325"/>
            <a:ext cx="9144000" cy="1393475"/>
          </a:xfrm>
        </p:spPr>
        <p:txBody>
          <a:bodyPr>
            <a:normAutofit/>
          </a:bodyPr>
          <a:lstStyle/>
          <a:p>
            <a:pPr marL="914400" indent="-914400"/>
            <a:r>
              <a:rPr lang="en-US" dirty="0" smtClean="0">
                <a:solidFill>
                  <a:srgbClr val="FFC000"/>
                </a:solidFill>
              </a:rPr>
              <a:t> IV.  Liability under the </a:t>
            </a:r>
            <a:r>
              <a:rPr lang="en-US" dirty="0" err="1" smtClean="0">
                <a:solidFill>
                  <a:srgbClr val="FFC000"/>
                </a:solidFill>
              </a:rPr>
              <a:t>TCA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IV.  LIABILITY Under 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" y="1676400"/>
            <a:ext cx="8604315" cy="4529766"/>
          </a:xfrm>
        </p:spPr>
        <p:txBody>
          <a:bodyPr>
            <a:normAutofit fontScale="92500" lnSpcReduction="20000"/>
          </a:bodyPr>
          <a:lstStyle/>
          <a:p>
            <a:pPr marL="13716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/>
              <a:t>A. Section 101.021 Waives Immunity for: </a:t>
            </a:r>
          </a:p>
          <a:p>
            <a:pPr marL="18224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1.	Injuries from Personal Property arising from:</a:t>
            </a:r>
          </a:p>
          <a:p>
            <a:pPr marL="17716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		A.  Condition </a:t>
            </a:r>
            <a:r>
              <a:rPr lang="en-US" b="1" u="sng" dirty="0" smtClean="0">
                <a:solidFill>
                  <a:srgbClr val="FFC000"/>
                </a:solidFill>
              </a:rPr>
              <a:t>or</a:t>
            </a:r>
            <a:r>
              <a:rPr lang="en-US" dirty="0" smtClean="0"/>
              <a:t> Use of</a:t>
            </a:r>
          </a:p>
          <a:p>
            <a:pPr marL="17716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		B.  Tangible Personal Property </a:t>
            </a:r>
          </a:p>
          <a:p>
            <a:pPr marL="17716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		C.  For Proximately Caused Injuries</a:t>
            </a:r>
          </a:p>
          <a:p>
            <a:pPr marL="1771650"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dirty="0" smtClean="0"/>
              <a:t>Injuries from Condition of Real Property</a:t>
            </a:r>
          </a:p>
          <a:p>
            <a:pPr marL="22860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A.	With different standards of care for Ordinary Defects and Special Defects</a:t>
            </a:r>
          </a:p>
          <a:p>
            <a:pPr marL="1828800" lvl="2" indent="-971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  3. 	Operation of Motor Driven Equipment or Automobiles.</a:t>
            </a:r>
          </a:p>
          <a:p>
            <a:pPr marL="1828800" lvl="2" indent="-971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IV.  LIABILITY Under 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" y="1676400"/>
            <a:ext cx="8604315" cy="4529766"/>
          </a:xfrm>
        </p:spPr>
        <p:txBody>
          <a:bodyPr>
            <a:normAutofit/>
          </a:bodyPr>
          <a:lstStyle/>
          <a:p>
            <a:pPr marL="13716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/>
              <a:t>The TCA incorporates the meaning of words under Texas Common Law </a:t>
            </a:r>
            <a:r>
              <a:rPr lang="en-US" sz="3000" dirty="0" smtClean="0"/>
              <a:t>: </a:t>
            </a:r>
            <a:endParaRPr lang="en-US" sz="3000" dirty="0" smtClean="0"/>
          </a:p>
          <a:p>
            <a:pPr marL="13716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1.  Liable for </a:t>
            </a:r>
            <a:r>
              <a:rPr lang="en-US" dirty="0" smtClean="0"/>
              <a:t>“Negligence” if employee would be liable “according to Texas law.”</a:t>
            </a:r>
          </a:p>
          <a:p>
            <a:pPr marL="13716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2.	Joint Enterprise Liability, </a:t>
            </a:r>
            <a:r>
              <a:rPr lang="en-US" i="1" dirty="0" smtClean="0"/>
              <a:t>Texas Dept. of Transportation v. Able</a:t>
            </a:r>
            <a:r>
              <a:rPr lang="en-US" dirty="0" smtClean="0"/>
              <a:t> (Tex. 2000) </a:t>
            </a:r>
            <a:endParaRPr lang="en-US" dirty="0"/>
          </a:p>
          <a:p>
            <a:pPr marL="13716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3.  Liability for “common carriers” </a:t>
            </a:r>
            <a:r>
              <a:rPr lang="en-US" sz="2800" i="1" dirty="0" smtClean="0"/>
              <a:t>Via </a:t>
            </a:r>
            <a:r>
              <a:rPr lang="en-US" i="1" dirty="0" smtClean="0"/>
              <a:t>Metro v </a:t>
            </a:r>
            <a:r>
              <a:rPr lang="en-US" i="1" dirty="0" err="1" smtClean="0"/>
              <a:t>Merk</a:t>
            </a:r>
            <a:r>
              <a:rPr lang="en-US" i="1" dirty="0" smtClean="0"/>
              <a:t> </a:t>
            </a:r>
            <a:r>
              <a:rPr lang="en-US" dirty="0" smtClean="0"/>
              <a:t>(Tex</a:t>
            </a:r>
            <a:r>
              <a:rPr lang="en-US" dirty="0"/>
              <a:t>.</a:t>
            </a:r>
            <a:r>
              <a:rPr lang="en-US" dirty="0" smtClean="0"/>
              <a:t> 2020).</a:t>
            </a:r>
            <a:endParaRPr lang="en-US" sz="2800" dirty="0" smtClean="0"/>
          </a:p>
          <a:p>
            <a:pPr marL="1828800" lvl="2" indent="-971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B. Personal Property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529766"/>
          </a:xfrm>
        </p:spPr>
        <p:txBody>
          <a:bodyPr/>
          <a:lstStyle/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1.   Condition or Use Liability</a:t>
            </a:r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”Condition” and “Use” are separate basis of liability; </a:t>
            </a:r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2.  “Condition” of Personal Property Liability:</a:t>
            </a:r>
          </a:p>
          <a:p>
            <a:pPr marL="14859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  This is not a form of vicarious liability for the acts </a:t>
            </a:r>
          </a:p>
          <a:p>
            <a:pPr marL="12573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of  employees/agent.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325"/>
            <a:ext cx="9144000" cy="1393475"/>
          </a:xfrm>
        </p:spPr>
        <p:txBody>
          <a:bodyPr>
            <a:normAutofit/>
          </a:bodyPr>
          <a:lstStyle/>
          <a:p>
            <a:pPr marL="914400" indent="-914400"/>
            <a:r>
              <a:rPr lang="en-US" dirty="0" smtClean="0">
                <a:solidFill>
                  <a:srgbClr val="FFC000"/>
                </a:solidFill>
              </a:rPr>
              <a:t> I.  Sovereign Immunity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is the Starting Point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A.  Purpose of Sovereign Immunity: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Sovereign Immunity ... “</a:t>
            </a:r>
            <a:r>
              <a:rPr lang="en-US" sz="2600" b="1" u="sng" dirty="0" smtClean="0"/>
              <a:t>protects the public … from  ‘boneheaded’ acts.</a:t>
            </a:r>
            <a:r>
              <a:rPr lang="en-US" sz="2600" dirty="0" smtClean="0"/>
              <a:t>” </a:t>
            </a:r>
            <a:r>
              <a:rPr lang="en-US" sz="2600" i="1" dirty="0" smtClean="0"/>
              <a:t>Brown &amp; Grey</a:t>
            </a:r>
            <a:r>
              <a:rPr lang="en-US" sz="2600" dirty="0" smtClean="0"/>
              <a:t>; </a:t>
            </a:r>
            <a:r>
              <a:rPr lang="en-US" sz="2600" i="1" dirty="0" smtClean="0"/>
              <a:t>“</a:t>
            </a:r>
            <a:r>
              <a:rPr lang="en-US" sz="2600" dirty="0" smtClean="0"/>
              <a:t>perhaps the decision was unwise</a:t>
            </a:r>
            <a:r>
              <a:rPr lang="en-US" sz="2600" i="1" dirty="0" smtClean="0"/>
              <a:t>.”  Hall v</a:t>
            </a:r>
            <a:r>
              <a:rPr lang="en-US" sz="2600" i="1" dirty="0"/>
              <a:t>. </a:t>
            </a:r>
            <a:r>
              <a:rPr lang="en-US" sz="2600" i="1" dirty="0" err="1"/>
              <a:t>McRaven</a:t>
            </a:r>
            <a:r>
              <a:rPr lang="en-US" sz="2600" i="1" dirty="0"/>
              <a:t>;  </a:t>
            </a:r>
            <a:r>
              <a:rPr lang="en-US" sz="2600" dirty="0"/>
              <a:t>protects the public from impudent </a:t>
            </a:r>
            <a:r>
              <a:rPr lang="en-US" sz="2600" dirty="0" smtClean="0"/>
              <a:t>decisions.  </a:t>
            </a:r>
            <a:r>
              <a:rPr lang="en-US" sz="2600" i="1" dirty="0" smtClean="0"/>
              <a:t>El Paso v. Catalina 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Sovereign Immunity protects </a:t>
            </a:r>
            <a:r>
              <a:rPr lang="en-US" sz="2600" b="1" u="sng" dirty="0" smtClean="0"/>
              <a:t>diversion of limited resources (tax dollars) from intended purpose</a:t>
            </a:r>
            <a:r>
              <a:rPr lang="en-US" sz="26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Stops second guessing of policy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B. Personal Property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763000" cy="4800600"/>
          </a:xfrm>
        </p:spPr>
        <p:txBody>
          <a:bodyPr>
            <a:normAutofit fontScale="92500"/>
          </a:bodyPr>
          <a:lstStyle/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3.  Condition:</a:t>
            </a:r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“Condition” liability is based on “either an intentional or an inadvertent state of being.” </a:t>
            </a:r>
            <a:r>
              <a:rPr lang="en-US" i="1" dirty="0" smtClean="0"/>
              <a:t>Sparkman v. Maxwell,</a:t>
            </a:r>
            <a:r>
              <a:rPr lang="en-US" dirty="0"/>
              <a:t> </a:t>
            </a:r>
            <a:r>
              <a:rPr lang="en-US" dirty="0" smtClean="0"/>
              <a:t>(Tex. 1975).</a:t>
            </a:r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911 </a:t>
            </a:r>
            <a:r>
              <a:rPr lang="en-US" dirty="0"/>
              <a:t>System that was always hanging up on caller.  </a:t>
            </a:r>
            <a:r>
              <a:rPr lang="en-US" i="1" dirty="0"/>
              <a:t>Sanchez</a:t>
            </a:r>
            <a:r>
              <a:rPr lang="en-US" dirty="0"/>
              <a:t>, (Dallas CA 2015)</a:t>
            </a:r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 marL="1490472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Allegations that two pit bulls escaped through defective fence and attacked two children were sufficient to allege a “condition” of property claim. </a:t>
            </a:r>
            <a:r>
              <a:rPr lang="en-US" i="1" dirty="0" smtClean="0"/>
              <a:t>Michael v. Travis Cnty. Hous. Auth.,</a:t>
            </a:r>
            <a:r>
              <a:rPr lang="en-US" dirty="0" smtClean="0"/>
              <a:t> (Austin CA 1999).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B. Personal Property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42434"/>
            <a:ext cx="8763000" cy="4605966"/>
          </a:xfrm>
        </p:spPr>
        <p:txBody>
          <a:bodyPr/>
          <a:lstStyle/>
          <a:p>
            <a:pPr marL="13716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4.	“Use” of Personal Property Liability</a:t>
            </a:r>
          </a:p>
          <a:p>
            <a:pPr marL="19431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”Use”  is liability predicated on vicarious acts of employees/agents;</a:t>
            </a:r>
          </a:p>
          <a:p>
            <a:pPr marL="19431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9431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Because it’s a vicarious liability, if the employee would enjoy immunity for his actions, then the governmental entity is not liable.  </a:t>
            </a:r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B. Personal Property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42434"/>
            <a:ext cx="8763000" cy="4605966"/>
          </a:xfrm>
        </p:spPr>
        <p:txBody>
          <a:bodyPr>
            <a:normAutofit fontScale="70000" lnSpcReduction="20000"/>
          </a:bodyPr>
          <a:lstStyle/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4.	</a:t>
            </a:r>
            <a:r>
              <a:rPr lang="en-US" sz="3800" dirty="0" smtClean="0"/>
              <a:t>“Use” of Personal Property Liability</a:t>
            </a:r>
            <a:endParaRPr lang="en-US" sz="3800" dirty="0"/>
          </a:p>
          <a:p>
            <a: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Property must be “used” for intended purpose</a:t>
            </a:r>
          </a:p>
          <a:p>
            <a: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Property must be “used” by a governmental employee or agent</a:t>
            </a:r>
          </a:p>
          <a:p>
            <a:pPr marL="1828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 smtClean="0"/>
              <a:t>Consequently there was no liability in</a:t>
            </a:r>
            <a:r>
              <a:rPr lang="en-US" sz="3800" dirty="0" smtClean="0"/>
              <a:t>:</a:t>
            </a:r>
            <a:endParaRPr lang="en-US" sz="3800" dirty="0"/>
          </a:p>
          <a:p>
            <a:pPr marL="216535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3800" dirty="0"/>
              <a:t>Assisted Suicide; </a:t>
            </a:r>
            <a:r>
              <a:rPr lang="en-US" sz="3800" i="1" dirty="0"/>
              <a:t>Rusk State Hosp.</a:t>
            </a:r>
          </a:p>
          <a:p>
            <a:pPr marL="216535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3800" dirty="0"/>
              <a:t>Sexual Assault; </a:t>
            </a:r>
            <a:r>
              <a:rPr lang="en-US" sz="3800" i="1" dirty="0"/>
              <a:t>TDCJ. v Campos </a:t>
            </a:r>
          </a:p>
          <a:p>
            <a:pPr marL="2165350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3800" dirty="0"/>
              <a:t>911 Call; </a:t>
            </a:r>
            <a:r>
              <a:rPr lang="en-US" sz="3800" i="1" dirty="0"/>
              <a:t>Dallas v. Sanchez</a:t>
            </a:r>
            <a:endParaRPr lang="en-US" sz="3800" dirty="0"/>
          </a:p>
          <a:p>
            <a:pPr marL="13716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B. Personal Property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42434"/>
            <a:ext cx="8763000" cy="4605966"/>
          </a:xfrm>
        </p:spPr>
        <p:txBody>
          <a:bodyPr>
            <a:normAutofit fontScale="85000" lnSpcReduction="10000"/>
          </a:bodyPr>
          <a:lstStyle/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/>
              <a:t>4.	</a:t>
            </a:r>
            <a:r>
              <a:rPr lang="en-US" dirty="0"/>
              <a:t>“Use” of Property Liability</a:t>
            </a:r>
          </a:p>
          <a:p>
            <a:pPr marL="17145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Personal Property must be </a:t>
            </a:r>
            <a:r>
              <a:rPr lang="en-US" dirty="0" smtClean="0"/>
              <a:t>“tangible”</a:t>
            </a:r>
            <a:endParaRPr lang="en-US" dirty="0"/>
          </a:p>
          <a:p>
            <a:pPr marL="17145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Reducing information to writings on paper does not make the information “tangible personal property.”</a:t>
            </a:r>
          </a:p>
          <a:p>
            <a:pPr marL="19431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/>
              <a:t>Failure to read medical records or misinterpretation of test results are not actionable. </a:t>
            </a:r>
            <a:r>
              <a:rPr lang="en-US" i="1" dirty="0"/>
              <a:t>University of Tex. Med. Branch v. York</a:t>
            </a:r>
          </a:p>
          <a:p>
            <a:pPr marL="19431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/>
              <a:t>Release of indictment is not actionable. </a:t>
            </a:r>
            <a:r>
              <a:rPr lang="en-US" i="1" dirty="0"/>
              <a:t>Dallas County v. Harper</a:t>
            </a:r>
            <a:r>
              <a:rPr lang="en-US" dirty="0"/>
              <a:t> (Tex. 1995)	</a:t>
            </a:r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1371600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B. Personal Property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" y="1676400"/>
            <a:ext cx="8828988" cy="5029200"/>
          </a:xfrm>
        </p:spPr>
        <p:txBody>
          <a:bodyPr>
            <a:normAutofit fontScale="25000" lnSpcReduction="20000"/>
          </a:bodyPr>
          <a:lstStyle/>
          <a:p>
            <a:pPr marL="1371600" indent="-685800">
              <a:buNone/>
            </a:pPr>
            <a:r>
              <a:rPr lang="en-US" sz="8600" dirty="0" smtClean="0"/>
              <a:t>5.  Injuries Must Be Proximately Caused</a:t>
            </a:r>
          </a:p>
          <a:p>
            <a:pPr marL="1714500" indent="-342900"/>
            <a:r>
              <a:rPr lang="en-US" sz="9600" dirty="0" smtClean="0"/>
              <a:t>Plaintiff must prove cause in-fact and foreseeability</a:t>
            </a:r>
          </a:p>
          <a:p>
            <a:pPr marL="1714500" indent="-342900"/>
            <a:r>
              <a:rPr lang="en-US" sz="9600" dirty="0" smtClean="0"/>
              <a:t>Property must do more than furnish the condition that makes the injury possible. </a:t>
            </a:r>
            <a:r>
              <a:rPr lang="en-US" sz="9600" i="1" dirty="0" smtClean="0"/>
              <a:t>Bossley</a:t>
            </a:r>
            <a:r>
              <a:rPr lang="en-US" sz="9600" dirty="0" smtClean="0"/>
              <a:t> </a:t>
            </a:r>
          </a:p>
          <a:p>
            <a:pPr marL="1943100" indent="-342900">
              <a:spcBef>
                <a:spcPts val="0"/>
              </a:spcBef>
              <a:buFont typeface="Calibri" panose="020F0502020204030204" pitchFamily="34" charset="0"/>
              <a:buChar char="‒"/>
            </a:pPr>
            <a:endParaRPr lang="en-US" sz="9600" dirty="0" smtClean="0"/>
          </a:p>
          <a:p>
            <a:pPr marL="1943100" indent="-342900"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9600" dirty="0" smtClean="0"/>
              <a:t>Door left open that allowed patient escape, </a:t>
            </a:r>
            <a:r>
              <a:rPr lang="en-US" sz="9600" i="1" dirty="0" smtClean="0"/>
              <a:t>Bossley</a:t>
            </a:r>
            <a:endParaRPr lang="en-US" sz="9600" dirty="0" smtClean="0"/>
          </a:p>
          <a:p>
            <a:pPr marL="1947672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endParaRPr lang="en-US" sz="9600" dirty="0" smtClean="0"/>
          </a:p>
          <a:p>
            <a:pPr marL="1947672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9600" dirty="0" smtClean="0"/>
              <a:t>Cell with telephone cord, </a:t>
            </a:r>
            <a:r>
              <a:rPr lang="en-US" sz="9600" i="1" dirty="0" smtClean="0"/>
              <a:t>Posey</a:t>
            </a:r>
          </a:p>
          <a:p>
            <a:pPr marL="1947672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endParaRPr lang="en-US" sz="9600" i="1" dirty="0"/>
          </a:p>
          <a:p>
            <a:pPr marL="1947672" indent="-34747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9600" dirty="0" smtClean="0"/>
              <a:t>Drug Overdoes, </a:t>
            </a:r>
            <a:r>
              <a:rPr lang="en-US" sz="9600" i="1" dirty="0" smtClean="0"/>
              <a:t>Sanchez </a:t>
            </a:r>
            <a:r>
              <a:rPr lang="en-US" sz="9600" dirty="0" smtClean="0"/>
              <a:t>(Tex. 2016)</a:t>
            </a:r>
            <a:endParaRPr lang="en-US" sz="9600" dirty="0" smtClean="0"/>
          </a:p>
          <a:p>
            <a:pPr marL="1371600" indent="-685800">
              <a:buNone/>
            </a:pPr>
            <a:endParaRPr lang="en-US" sz="2400" dirty="0" smtClean="0"/>
          </a:p>
          <a:p>
            <a:pPr marL="1371600" indent="-685800">
              <a:buNone/>
            </a:pPr>
            <a:endParaRPr lang="en-US" sz="2800" dirty="0" smtClean="0"/>
          </a:p>
          <a:p>
            <a:pPr marL="1371600" indent="-685800">
              <a:buNone/>
            </a:pPr>
            <a:r>
              <a:rPr lang="en-US" sz="2800" dirty="0" smtClean="0"/>
              <a:t>		</a:t>
            </a:r>
          </a:p>
          <a:p>
            <a:pPr marL="1371600" indent="-685800">
              <a:buNone/>
            </a:pPr>
            <a:endParaRPr lang="en-US" sz="4500" dirty="0" smtClean="0"/>
          </a:p>
          <a:p>
            <a:pPr marL="1371600" indent="-685800">
              <a:buNone/>
            </a:pPr>
            <a:r>
              <a:rPr lang="en-US" sz="2800" dirty="0" smtClean="0"/>
              <a:t>	</a:t>
            </a:r>
          </a:p>
          <a:p>
            <a:pPr marL="1371600" indent="-68580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III.  Exclusions from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676400"/>
            <a:ext cx="9372600" cy="4529766"/>
          </a:xfrm>
        </p:spPr>
        <p:txBody>
          <a:bodyPr>
            <a:normAutofit lnSpcReduction="10000"/>
          </a:bodyPr>
          <a:lstStyle/>
          <a:p>
            <a:pPr marL="1485900" indent="-39370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dirty="0" smtClean="0"/>
              <a:t>TCA Expressly Excludes Certain Activities from Liability. </a:t>
            </a:r>
          </a:p>
          <a:p>
            <a:pPr marL="1485900" indent="-39370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dirty="0" smtClean="0"/>
              <a:t>Actions before Jan. 1, 1970</a:t>
            </a:r>
          </a:p>
          <a:p>
            <a:pPr marL="1943100" lvl="2" indent="-39370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Buildings that pre-date the TCA</a:t>
            </a:r>
          </a:p>
          <a:p>
            <a:pPr marL="1485900" indent="-39370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dirty="0" smtClean="0"/>
              <a:t>Discretional Act</a:t>
            </a:r>
          </a:p>
          <a:p>
            <a:pPr marL="1943100" lvl="2" indent="-39370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Construction of roads </a:t>
            </a:r>
          </a:p>
          <a:p>
            <a:pPr marL="1485900" indent="-393700">
              <a:lnSpc>
                <a:spcPct val="100000"/>
              </a:lnSpc>
              <a:spcBef>
                <a:spcPts val="600"/>
              </a:spcBef>
              <a:buAutoNum type="alphaUcPeriod"/>
            </a:pPr>
            <a:r>
              <a:rPr lang="en-US" dirty="0" smtClean="0"/>
              <a:t>Intentional Torts are Excluded</a:t>
            </a:r>
          </a:p>
          <a:p>
            <a:pPr marL="2114550" lvl="1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200" dirty="0" smtClean="0"/>
              <a:t> </a:t>
            </a:r>
            <a:r>
              <a:rPr lang="en-US" sz="2000" dirty="0" smtClean="0"/>
              <a:t>Assisted Suicide; </a:t>
            </a:r>
            <a:r>
              <a:rPr lang="en-US" sz="2000" i="1" dirty="0" smtClean="0"/>
              <a:t>Rusk State Hosp.</a:t>
            </a:r>
          </a:p>
          <a:p>
            <a:pPr marL="2114550" lvl="1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000" dirty="0" smtClean="0"/>
              <a:t> Sexual Assaults; </a:t>
            </a:r>
            <a:r>
              <a:rPr lang="en-US" sz="2000" i="1" dirty="0" smtClean="0"/>
              <a:t>TDCJ. v Campos </a:t>
            </a:r>
          </a:p>
          <a:p>
            <a:pPr marL="2114550" lvl="1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000" dirty="0" smtClean="0"/>
              <a:t> Excessive Force; </a:t>
            </a:r>
            <a:r>
              <a:rPr lang="en-US" sz="2000" i="1" dirty="0" smtClean="0"/>
              <a:t>Gordon</a:t>
            </a:r>
          </a:p>
          <a:p>
            <a:pPr marL="2114550" lvl="1" indent="-34290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en-US" sz="2000" i="1" dirty="0" smtClean="0"/>
              <a:t>But cannot allow third parties to commit intentional torts;         Delaney v. UH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IV.	Election of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8991600" cy="4529766"/>
          </a:xfrm>
        </p:spPr>
        <p:txBody>
          <a:bodyPr/>
          <a:lstStyle/>
          <a:p>
            <a:pPr indent="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A.  Section 101.106</a:t>
            </a:r>
          </a:p>
          <a:p>
            <a:pPr marL="1828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Intended</a:t>
            </a:r>
            <a:r>
              <a:rPr lang="en-US" dirty="0" smtClean="0"/>
              <a:t> </a:t>
            </a:r>
            <a:r>
              <a:rPr lang="en-US" dirty="0" smtClean="0"/>
              <a:t>to ease “burden on governmental units and their employees in defending duplicative claims, by favor[ing] the expedient dismissal of ... employees when suit should have been brought against the government.”  </a:t>
            </a:r>
            <a:r>
              <a:rPr lang="en-US" i="1" dirty="0" smtClean="0"/>
              <a:t>Cannon</a:t>
            </a:r>
          </a:p>
          <a:p>
            <a:pPr marL="1828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Forces Plaintiff to make an election of whether to sue individuals or entities.</a:t>
            </a:r>
          </a:p>
          <a:p>
            <a:pPr marL="1828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Settlement and judgment will bar claims against other potential parties.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IV.	Election of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8991600" cy="4529766"/>
          </a:xfrm>
        </p:spPr>
        <p:txBody>
          <a:bodyPr>
            <a:normAutofit/>
          </a:bodyPr>
          <a:lstStyle/>
          <a:p>
            <a:pPr indent="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Purpose of</a:t>
            </a:r>
            <a:r>
              <a:rPr lang="en-US" dirty="0" smtClean="0"/>
              <a:t> </a:t>
            </a:r>
            <a:r>
              <a:rPr lang="en-US" dirty="0" smtClean="0"/>
              <a:t>Section </a:t>
            </a:r>
            <a:r>
              <a:rPr lang="en-US" dirty="0" smtClean="0"/>
              <a:t>101.106 Garza v Harrison (Tex. 2019)</a:t>
            </a:r>
          </a:p>
          <a:p>
            <a:r>
              <a:rPr lang="en-US" sz="2600" dirty="0">
                <a:effectLst/>
              </a:rPr>
              <a:t>“101.106's election scheme favors the expedient dismissal of governmental employees when suit should have been brought against the government</a:t>
            </a:r>
            <a:r>
              <a:rPr lang="en-US" sz="2600" dirty="0" smtClean="0">
                <a:effectLst/>
              </a:rPr>
              <a:t>.   …</a:t>
            </a:r>
            <a:r>
              <a:rPr lang="en-US" sz="2600" dirty="0">
                <a:effectLst/>
              </a:rPr>
              <a:t>   </a:t>
            </a:r>
          </a:p>
          <a:p>
            <a:r>
              <a:rPr lang="en-US" sz="2600" dirty="0" smtClean="0">
                <a:effectLst/>
              </a:rPr>
              <a:t>[</a:t>
            </a:r>
            <a:r>
              <a:rPr lang="en-US" sz="2600" dirty="0">
                <a:effectLst/>
              </a:rPr>
              <a:t>S]</a:t>
            </a:r>
            <a:r>
              <a:rPr lang="en-US" sz="2600" dirty="0" err="1">
                <a:effectLst/>
              </a:rPr>
              <a:t>ection</a:t>
            </a:r>
            <a:r>
              <a:rPr lang="en-US" sz="2600" dirty="0">
                <a:effectLst/>
              </a:rPr>
              <a:t> 101.106(f) essentially prevents an employee from being sued at all for work-related torts and instead provides for a suit against the governmental employer.”</a:t>
            </a:r>
          </a:p>
          <a:p>
            <a:pPr indent="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006EBB"/>
                </a:solidFill>
                <a:effectLst/>
                <a:latin typeface="lato"/>
                <a:hlinkClick r:id="rId3"/>
              </a:rPr>
              <a:t>101.106</a:t>
            </a: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lato"/>
              </a:rPr>
              <a:t>'s election scheme favors the expedient dismissal of governmental employees when suit should have been brought against the government."</a:t>
            </a: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4F7B00"/>
                </a:solidFill>
                <a:effectLst/>
                <a:latin typeface="lato"/>
                <a:hlinkClick r:id="rId3"/>
              </a:rPr>
              <a:t>36  </a:t>
            </a:r>
            <a:r>
              <a:rPr kumimoji="0" lang="en-US" altLang="en-US" sz="1900" b="1" i="0" u="none" strike="noStrike" cap="none" normalizeH="0" baseline="0" smtClean="0">
                <a:ln>
                  <a:noFill/>
                </a:ln>
                <a:solidFill>
                  <a:srgbClr val="4F7B00"/>
                </a:solidFill>
                <a:effectLst/>
                <a:latin typeface="lato"/>
              </a:rPr>
              <a:t> </a:t>
            </a: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4F7B00"/>
                </a:solidFill>
                <a:effectLst/>
                <a:latin typeface="lato"/>
              </a:rPr>
              <a:t>     </a:t>
            </a: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lato"/>
              </a:rPr>
              <a:t> </a:t>
            </a: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6EBB"/>
                </a:solidFill>
                <a:effectLst/>
                <a:latin typeface="lato"/>
                <a:hlinkClick r:id="rId3"/>
              </a:rPr>
              <a:t>HN6  </a:t>
            </a:r>
            <a:r>
              <a:rPr kumimoji="0" lang="en-US" altLang="en-US" sz="1900" b="1" i="0" u="none" strike="noStrike" cap="none" normalizeH="0" baseline="0" smtClean="0">
                <a:ln>
                  <a:noFill/>
                </a:ln>
                <a:solidFill>
                  <a:srgbClr val="006EBB"/>
                </a:solidFill>
                <a:effectLst/>
                <a:latin typeface="lato"/>
              </a:rPr>
              <a:t> </a:t>
            </a: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6EBB"/>
                </a:solidFill>
                <a:effectLst/>
                <a:latin typeface="lato"/>
              </a:rPr>
              <a:t>      </a:t>
            </a: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lato"/>
              </a:rPr>
              <a:t> Unlike official immunity, which is an affirmative defense that bars a governmental employee's individual liability,</a:t>
            </a: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4F7B00"/>
                </a:solidFill>
                <a:effectLst/>
                <a:latin typeface="lato"/>
                <a:hlinkClick r:id="rId3"/>
              </a:rPr>
              <a:t>37  </a:t>
            </a:r>
            <a:r>
              <a:rPr kumimoji="0" lang="en-US" altLang="en-US" sz="1900" b="1" i="0" u="none" strike="noStrike" cap="none" normalizeH="0" baseline="0" smtClean="0">
                <a:ln>
                  <a:noFill/>
                </a:ln>
                <a:solidFill>
                  <a:srgbClr val="4F7B00"/>
                </a:solidFill>
                <a:effectLst/>
                <a:latin typeface="lato"/>
              </a:rPr>
              <a:t> </a:t>
            </a:r>
            <a:r>
              <a:rPr kumimoji="0" lang="en-US" altLang="en-US" sz="1300" b="1" i="0" u="none" strike="noStrike" cap="none" normalizeH="0" baseline="0" smtClean="0">
                <a:ln>
                  <a:noFill/>
                </a:ln>
                <a:solidFill>
                  <a:srgbClr val="4F7B00"/>
                </a:solidFill>
                <a:effectLst/>
                <a:latin typeface="lato"/>
              </a:rPr>
              <a:t>     </a:t>
            </a: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lato"/>
              </a:rPr>
              <a:t> 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C47A1"/>
                </a:solidFill>
                <a:effectLst/>
                <a:latin typeface="lato"/>
                <a:hlinkClick r:id="rId3"/>
              </a:rPr>
              <a:t> </a:t>
            </a:r>
            <a:r>
              <a:rPr kumimoji="0" lang="en-US" altLang="en-US" sz="1200" b="0" i="0" u="none" strike="noStrike" cap="none" normalizeH="0" baseline="0" smtClean="0" bmk="">
                <a:ln>
                  <a:noFill/>
                </a:ln>
                <a:solidFill>
                  <a:srgbClr val="0C47A1"/>
                </a:solidFill>
                <a:effectLst/>
                <a:latin typeface="lato"/>
                <a:hlinkClick r:id="rId3"/>
              </a:rPr>
              <a:t>[*400] </a:t>
            </a:r>
            <a:r>
              <a:rPr kumimoji="0" lang="en-US" altLang="en-US" sz="1300" b="0" i="0" u="none" strike="noStrike" cap="none" normalizeH="0" baseline="0" smtClean="0" bmk="">
                <a:ln>
                  <a:noFill/>
                </a:ln>
                <a:solidFill>
                  <a:srgbClr val="212121"/>
                </a:solidFill>
                <a:effectLst/>
                <a:latin typeface="lato"/>
              </a:rPr>
              <a:t> </a:t>
            </a:r>
            <a:r>
              <a:rPr kumimoji="0" lang="en-US" altLang="en-US" sz="1300" b="0" i="0" u="none" strike="noStrike" cap="none" normalizeH="0" baseline="0" smtClean="0" bmk="">
                <a:ln>
                  <a:noFill/>
                </a:ln>
                <a:solidFill>
                  <a:srgbClr val="006EBB"/>
                </a:solidFill>
                <a:effectLst/>
                <a:latin typeface="lato"/>
                <a:hlinkClick r:id="rId3"/>
              </a:rPr>
              <a:t>section 101.106(f)</a:t>
            </a:r>
            <a:r>
              <a:rPr kumimoji="0" lang="en-US" altLang="en-US" sz="1300" b="0" i="0" u="none" strike="noStrike" cap="none" normalizeH="0" baseline="0" smtClean="0" bmk="">
                <a:ln>
                  <a:noFill/>
                </a:ln>
                <a:solidFill>
                  <a:srgbClr val="212121"/>
                </a:solidFill>
                <a:effectLst/>
                <a:latin typeface="lato"/>
              </a:rPr>
              <a:t> essentially prevents an employee from being sued at all for work-related</a:t>
            </a:r>
            <a:r>
              <a:rPr kumimoji="0" lang="en-US" altLang="en-US" sz="1200" b="0" i="0" u="none" strike="noStrike" cap="none" normalizeH="0" baseline="0" smtClean="0" bmk="">
                <a:ln>
                  <a:noFill/>
                </a:ln>
                <a:solidFill>
                  <a:srgbClr val="0C47A1"/>
                </a:solidFill>
                <a:effectLst/>
                <a:latin typeface="lato"/>
                <a:hlinkClick r:id="rId3"/>
              </a:rPr>
              <a:t> [**15] </a:t>
            </a: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lato"/>
              </a:rPr>
              <a:t> torts and instead provides for a suit against the governmental employer.</a:t>
            </a: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300" b="1" i="0" u="none" strike="noStrike" cap="none" normalizeH="0" baseline="0" smtClean="0">
              <a:ln>
                <a:noFill/>
              </a:ln>
              <a:solidFill>
                <a:srgbClr val="4F7B00"/>
              </a:solidFill>
              <a:effectLst/>
              <a:latin typeface="lato"/>
            </a:endParaRPr>
          </a:p>
        </p:txBody>
      </p:sp>
      <p:sp>
        <p:nvSpPr>
          <p:cNvPr id="6" name="AutoShape 2" descr="Link to the text of the not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5338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" descr="https://plus.lexis.com/images/IconNavigateUpPlus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00350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Link to the text of the not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38442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B.	Sections 101.106(a)(b) 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077654" cy="4529766"/>
          </a:xfrm>
        </p:spPr>
        <p:txBody>
          <a:bodyPr>
            <a:normAutofit/>
          </a:bodyPr>
          <a:lstStyle/>
          <a:p>
            <a:pPr marL="1828800" indent="-1143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(a)	Suing governmental unit is an </a:t>
            </a:r>
            <a:r>
              <a:rPr lang="en-US" b="1" i="1" dirty="0" smtClean="0">
                <a:solidFill>
                  <a:srgbClr val="FFC000"/>
                </a:solidFill>
              </a:rPr>
              <a:t>irrevocable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C000"/>
                </a:solidFill>
              </a:rPr>
              <a:t>election</a:t>
            </a:r>
            <a:r>
              <a:rPr lang="en-US" b="1" i="1" dirty="0" smtClean="0"/>
              <a:t> </a:t>
            </a:r>
            <a:r>
              <a:rPr lang="en-US" dirty="0" smtClean="0"/>
              <a:t>barring claims against employees regarding same subject matter.</a:t>
            </a:r>
          </a:p>
          <a:p>
            <a:pPr marL="1778000" indent="-1092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(b)	Suing employee is an </a:t>
            </a:r>
            <a:r>
              <a:rPr lang="en-US" b="1" i="1" dirty="0" smtClean="0">
                <a:solidFill>
                  <a:srgbClr val="FFC000"/>
                </a:solidFill>
              </a:rPr>
              <a:t>irrevocable election </a:t>
            </a:r>
            <a:r>
              <a:rPr lang="en-US" dirty="0" smtClean="0"/>
              <a:t>barring claims against governmental entity regarding same subject matter.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C</a:t>
            </a:r>
            <a:r>
              <a:rPr lang="en-US" dirty="0" smtClean="0"/>
              <a:t>.	Section 101.106(f) 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28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When a suit is brought against an employee for actions within course and scope of employment and could have been brought under the TCA, the employee can file a motion to substitute the entity.</a:t>
            </a:r>
          </a:p>
          <a:p>
            <a:pPr marL="1028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If the employee files the motion to substitute, the plaintiff can either:</a:t>
            </a:r>
          </a:p>
          <a:p>
            <a:pPr marL="1320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Agree to the motion and join the entity; or</a:t>
            </a:r>
          </a:p>
          <a:p>
            <a:pPr marL="1320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Contest that the employee is liable in his individual capacity.  </a:t>
            </a:r>
            <a:r>
              <a:rPr lang="en-US" i="1" dirty="0" smtClean="0"/>
              <a:t>Texas Adjunct Gen’ls Office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685800" indent="-685800" algn="just" eaLnBrk="1" hangingPunct="1">
              <a:defRPr/>
            </a:pPr>
            <a:r>
              <a:rPr lang="en-US" sz="2800" dirty="0" smtClean="0"/>
              <a:t>B.	SOVEREIGN IMMUNITY—Created by the Courts, Perfected by the Legislature!!!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Sovereign Immunity is the creation of common law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Courts determine the scope of protection afforded </a:t>
            </a:r>
          </a:p>
          <a:p>
            <a:pPr lvl="2" eaLnBrk="1" hangingPunct="1">
              <a:defRPr/>
            </a:pPr>
            <a:endParaRPr lang="en-US" sz="2800" dirty="0" smtClean="0"/>
          </a:p>
          <a:p>
            <a:pPr lvl="2" eaLnBrk="1" hangingPunct="1">
              <a:defRPr/>
            </a:pPr>
            <a:r>
              <a:rPr lang="en-US" sz="2800" dirty="0" smtClean="0"/>
              <a:t>What suits are barred by immunity-equity claims vs. suits for money damages</a:t>
            </a:r>
            <a:endParaRPr lang="en-US" sz="2400" dirty="0" smtClean="0"/>
          </a:p>
          <a:p>
            <a:pPr lvl="3">
              <a:defRPr/>
            </a:pPr>
            <a:r>
              <a:rPr lang="en-US" sz="2400" i="1" dirty="0" smtClean="0"/>
              <a:t>City of Dallas v. Parker</a:t>
            </a:r>
          </a:p>
          <a:p>
            <a:pPr lvl="2" eaLnBrk="1" hangingPunct="1">
              <a:defRPr/>
            </a:pPr>
            <a:endParaRPr lang="en-US" sz="2800" dirty="0" smtClean="0"/>
          </a:p>
          <a:p>
            <a:pPr lvl="2" eaLnBrk="1" hangingPunct="1">
              <a:defRPr/>
            </a:pPr>
            <a:r>
              <a:rPr lang="en-US" sz="2800" dirty="0" smtClean="0"/>
              <a:t>What entities enjoy immunity </a:t>
            </a:r>
          </a:p>
          <a:p>
            <a:pPr lvl="3">
              <a:defRPr/>
            </a:pPr>
            <a:r>
              <a:rPr lang="en-US" sz="2400" i="1" dirty="0" smtClean="0"/>
              <a:t>LTTS</a:t>
            </a:r>
          </a:p>
        </p:txBody>
      </p:sp>
    </p:spTree>
    <p:extLst>
      <p:ext uri="{BB962C8B-B14F-4D97-AF65-F5344CB8AC3E}">
        <p14:creationId xmlns:p14="http://schemas.microsoft.com/office/powerpoint/2010/main" val="3262200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D</a:t>
            </a:r>
            <a:r>
              <a:rPr lang="en-US" dirty="0" smtClean="0"/>
              <a:t>.	Section 101.106(f) 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Statute of Limitations: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Statute of limitation is tolled if entity is named in a timely fashion.  </a:t>
            </a:r>
            <a:r>
              <a:rPr lang="en-US" i="1" dirty="0" smtClean="0"/>
              <a:t>Bailey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Look at Substance of Allegations: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If the substance of the claims is based on work in the course of duties, then it is a claim in the official capacity.  </a:t>
            </a:r>
            <a:r>
              <a:rPr lang="en-US" i="1" dirty="0" smtClean="0"/>
              <a:t>Alexander v. Walker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Could have been brought under the TCA: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dirty="0" smtClean="0"/>
              <a:t>Employee is dismissed regardless of whether there is waiver of entity’s immunity under the TCA.  </a:t>
            </a:r>
            <a:r>
              <a:rPr lang="en-US" i="1" dirty="0" smtClean="0"/>
              <a:t>Franka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Garza v. Harrison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67354"/>
            <a:ext cx="7765322" cy="503824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Facts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Garza is Navasota Police Officer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Lives in another county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Gets a break on his rent for being a “Courtesy Patrol Officer”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 obligation to “pursue and apprehend”, in fact, prohibits arrests or use of force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Garza wearing casual clothes walking around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Garza observe person with marijuana in a car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Suspect attempts to fee is in car.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Defense lawyers assert Garza was acting as “Officer.”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Garza v. Harrison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7354"/>
            <a:ext cx="8069668" cy="5038246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300" dirty="0" smtClean="0"/>
              <a:t>Supreme Court Holds:</a:t>
            </a:r>
          </a:p>
          <a:p>
            <a:r>
              <a:rPr lang="en-US" dirty="0">
                <a:effectLst/>
              </a:rPr>
              <a:t>“[T]he Tort Claims Act broadly defines ‘scope of employment’ as 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	(</a:t>
            </a:r>
            <a:r>
              <a:rPr lang="en-US" dirty="0">
                <a:effectLst/>
              </a:rPr>
              <a:t>1) the performance for a governmental unit of the duties of an employee's office or employment," which 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	(</a:t>
            </a:r>
            <a:r>
              <a:rPr lang="en-US" dirty="0">
                <a:effectLst/>
              </a:rPr>
              <a:t>2) includes being in or about the performance of a task lawfully assigned to an employee by competent authority."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en-US" sz="2000" dirty="0" smtClean="0">
                <a:effectLst/>
              </a:rPr>
              <a:t>	“</a:t>
            </a:r>
            <a:r>
              <a:rPr lang="en-US" dirty="0">
                <a:effectLst/>
              </a:rPr>
              <a:t>Conduct falls outside the scope of employment when it occurs within an independent course of conduct not intended by the employee to serve </a:t>
            </a:r>
            <a:r>
              <a:rPr lang="en-US" b="1" i="1" u="sng" dirty="0">
                <a:effectLst/>
              </a:rPr>
              <a:t>any</a:t>
            </a:r>
            <a:r>
              <a:rPr lang="en-US" b="1" u="sng" dirty="0">
                <a:effectLst/>
              </a:rPr>
              <a:t> purposes of the employer."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Garza v. Harrison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67354"/>
            <a:ext cx="8069668" cy="503824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Supreme Court Holds: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Peace officers have a duty act at all times and places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Peace Officers are obligated to preserve the peace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Apartment complex can’t alter that obligation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Navasota is the proper defendant</a:t>
            </a: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fact issue regarding whether in private or official capacity if the officer is: </a:t>
            </a:r>
            <a:r>
              <a:rPr lang="en-US" dirty="0" smtClean="0">
                <a:effectLst/>
              </a:rPr>
              <a:t>“</a:t>
            </a:r>
            <a:r>
              <a:rPr lang="en-US" b="1" u="sng" dirty="0">
                <a:effectLst/>
              </a:rPr>
              <a:t>protecting a private employer's property, ejecting trespassers</a:t>
            </a:r>
            <a:r>
              <a:rPr lang="en-US" dirty="0">
                <a:effectLst/>
              </a:rPr>
              <a:t>, or enforcing rules and regulations promulgated by the private employer….”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Proprietary Liability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A.   	Applies only to Cities</a:t>
            </a:r>
          </a:p>
          <a:p>
            <a:endParaRPr lang="en-US" dirty="0"/>
          </a:p>
          <a:p>
            <a:r>
              <a:rPr lang="en-US" dirty="0" smtClean="0"/>
              <a:t>B.	Proprietary Function Liability applies to Torts and Contract Claims against Cities</a:t>
            </a:r>
          </a:p>
          <a:p>
            <a:endParaRPr lang="en-US" dirty="0"/>
          </a:p>
          <a:p>
            <a:r>
              <a:rPr lang="en-US" dirty="0" smtClean="0"/>
              <a:t>C.	When Acting in a Proprietary Capacity, the City Enjoys NO IMMUNITY and is Liable as any Other 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68408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Proprietary Liability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D.	Supreme Court has long cited the “benefits test” as the basis on which it determines if the function was government or proprietary.</a:t>
            </a:r>
          </a:p>
          <a:p>
            <a:r>
              <a:rPr lang="en-US" dirty="0" smtClean="0"/>
              <a:t>E.  In Wasson II, the Court looked at 4 factors:</a:t>
            </a:r>
          </a:p>
          <a:p>
            <a:pPr lvl="1"/>
            <a:r>
              <a:rPr lang="en-US" dirty="0" smtClean="0"/>
              <a:t>Was the action Discretionary or Mandatory?</a:t>
            </a:r>
          </a:p>
          <a:p>
            <a:pPr lvl="1"/>
            <a:r>
              <a:rPr lang="en-US" dirty="0" smtClean="0"/>
              <a:t>Intended Benefits for City or State as a Whole</a:t>
            </a:r>
          </a:p>
          <a:p>
            <a:pPr lvl="1"/>
            <a:r>
              <a:rPr lang="en-US" dirty="0" smtClean="0"/>
              <a:t>Acting on its behalf or on behalf of the State</a:t>
            </a:r>
          </a:p>
          <a:p>
            <a:pPr lvl="1"/>
            <a:r>
              <a:rPr lang="en-US" dirty="0" smtClean="0"/>
              <a:t>Was its sufficiently related to a governmental function to warrant immunity?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59934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Proprietary Liability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.	Supreme Court found development of lake and leasing lake property was proprietary because:</a:t>
            </a:r>
          </a:p>
          <a:p>
            <a:pPr lvl="2"/>
            <a:r>
              <a:rPr lang="en-US" sz="2400" dirty="0" smtClean="0"/>
              <a:t>City wanted a water source for the city</a:t>
            </a:r>
          </a:p>
          <a:p>
            <a:pPr lvl="2"/>
            <a:r>
              <a:rPr lang="en-US" sz="2400" dirty="0" smtClean="0"/>
              <a:t>Leasing property was for City’s benefit</a:t>
            </a:r>
          </a:p>
          <a:p>
            <a:pPr lvl="2"/>
            <a:r>
              <a:rPr lang="en-US" sz="2400" dirty="0" smtClean="0"/>
              <a:t>Rejected argument that securing water supply was inherently governmental, because “</a:t>
            </a:r>
            <a:r>
              <a:rPr lang="en-US" sz="2400" dirty="0" smtClean="0">
                <a:effectLst/>
              </a:rPr>
              <a:t>fact </a:t>
            </a:r>
            <a:r>
              <a:rPr lang="en-US" sz="2400" dirty="0">
                <a:effectLst/>
              </a:rPr>
              <a:t>that a city’s proprietary action ‘touches upon’ a governmental function is </a:t>
            </a:r>
            <a:r>
              <a:rPr lang="en-US" sz="2400" dirty="0" smtClean="0">
                <a:effectLst/>
              </a:rPr>
              <a:t>insufficient”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59389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Proprietary Liability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G.	Based on </a:t>
            </a:r>
            <a:r>
              <a:rPr lang="en-US" i="1" dirty="0" smtClean="0"/>
              <a:t>Wasson II</a:t>
            </a:r>
            <a:r>
              <a:rPr lang="en-US" dirty="0" smtClean="0"/>
              <a:t>, Courts have held:</a:t>
            </a:r>
          </a:p>
          <a:p>
            <a:pPr lvl="1"/>
            <a:r>
              <a:rPr lang="en-US" dirty="0" smtClean="0"/>
              <a:t>Contract for disposal of effluent were governmental;</a:t>
            </a:r>
          </a:p>
          <a:p>
            <a:pPr lvl="1"/>
            <a:r>
              <a:rPr lang="en-US" dirty="0" smtClean="0"/>
              <a:t>Contract to expand water treatment plan were governmental;</a:t>
            </a:r>
          </a:p>
          <a:p>
            <a:pPr lvl="1"/>
            <a:r>
              <a:rPr lang="en-US" dirty="0" smtClean="0"/>
              <a:t>Contract for auditing and billing collection were proprietary;</a:t>
            </a:r>
          </a:p>
          <a:p>
            <a:pPr lvl="1"/>
            <a:r>
              <a:rPr lang="en-US" dirty="0" smtClean="0"/>
              <a:t>Development Agreement primarily intended to increase local property and sales taxes was proprietary.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C3E-BF59-4DCE-B9CD-0FC19C2BBE8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91572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2133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TEXAS TORT CLAIMS ACT 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or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“The Game of Thrones”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667000"/>
            <a:ext cx="8534400" cy="3657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</a:pP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Presented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By:</a:t>
            </a:r>
          </a:p>
          <a:p>
            <a:pPr>
              <a:lnSpc>
                <a:spcPct val="70000"/>
              </a:lnSpc>
            </a:pPr>
            <a:r>
              <a:rPr lang="en-US" sz="4000" i="1" dirty="0"/>
              <a:t>Michael Shaunessy</a:t>
            </a:r>
            <a:endParaRPr lang="en-US" sz="1400" dirty="0"/>
          </a:p>
          <a:p>
            <a:pPr>
              <a:lnSpc>
                <a:spcPct val="10000"/>
              </a:lnSpc>
            </a:pP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4800" dirty="0" smtClean="0"/>
              <a:t>McGinnis </a:t>
            </a:r>
            <a:r>
              <a:rPr lang="en-US" sz="4800" dirty="0" err="1" smtClean="0"/>
              <a:t>Lochridge</a:t>
            </a:r>
            <a:r>
              <a:rPr lang="en-US" sz="4800" dirty="0" smtClean="0"/>
              <a:t> LLP</a:t>
            </a: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600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Congress Avenue, Suite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2100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Austin, Texas 78701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(512)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495-6000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mshaunessy@mcginnislaw.com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www.mcginnislaw.com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5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29200"/>
            <a:ext cx="1143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685800" indent="-685800" algn="just" eaLnBrk="1" hangingPunct="1">
              <a:defRPr/>
            </a:pPr>
            <a:r>
              <a:rPr lang="en-US" sz="2800" dirty="0" smtClean="0"/>
              <a:t>B.	SOVEREIGN IMMUNITY—Created by the Courts, Perfected by the Legislature!!!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sz="2800" dirty="0" smtClean="0"/>
              <a:t>The Legislature’s role is to determine when to waive immunity </a:t>
            </a:r>
            <a:r>
              <a:rPr lang="en-US" sz="2800" dirty="0" smtClean="0"/>
              <a:t>(</a:t>
            </a:r>
            <a:r>
              <a:rPr lang="en-US" sz="2800" dirty="0" smtClean="0"/>
              <a:t>when</a:t>
            </a:r>
            <a:r>
              <a:rPr lang="en-US" sz="2800" dirty="0" smtClean="0"/>
              <a:t> </a:t>
            </a:r>
            <a:r>
              <a:rPr lang="en-US" sz="2800" dirty="0" smtClean="0"/>
              <a:t>limited resources, i.e., tax </a:t>
            </a:r>
            <a:r>
              <a:rPr lang="en-US" sz="2800" dirty="0" smtClean="0"/>
              <a:t>dollars are subject to judgments) </a:t>
            </a:r>
            <a:endParaRPr lang="en-US" sz="2800" dirty="0" smtClean="0"/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defRPr/>
            </a:pPr>
            <a:r>
              <a:rPr lang="en-US" sz="2800" dirty="0" smtClean="0"/>
              <a:t>The Legislature can waive immunity, but it must do so in a clear and unequivocal manner</a:t>
            </a:r>
          </a:p>
        </p:txBody>
      </p:sp>
    </p:spTree>
    <p:extLst>
      <p:ext uri="{BB962C8B-B14F-4D97-AF65-F5344CB8AC3E}">
        <p14:creationId xmlns:p14="http://schemas.microsoft.com/office/powerpoint/2010/main" val="7107303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685800" indent="-685800" algn="just" eaLnBrk="1" hangingPunct="1">
              <a:defRPr/>
            </a:pPr>
            <a:r>
              <a:rPr lang="en-US" sz="2800" dirty="0"/>
              <a:t>C</a:t>
            </a:r>
            <a:r>
              <a:rPr lang="en-US" sz="2800" dirty="0" smtClean="0"/>
              <a:t>.	What ENTITIES ENJOY SOVEREIGN IMMUNITY?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457200" indent="-457200">
              <a:buClr>
                <a:srgbClr val="00FF00"/>
              </a:buClr>
              <a:buFont typeface="Marlett" pitchFamily="2" charset="2"/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Immunity protects </a:t>
            </a: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governmental entities and those fulfilling governmental functions </a:t>
            </a:r>
          </a:p>
          <a:p>
            <a:pPr lvl="1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“Nature, purpose and powers” of an entity determine if it enjoys immunity</a:t>
            </a:r>
          </a:p>
          <a:p>
            <a:pPr lvl="1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Bolt/LTTS/Incarnate Word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—the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DUCK Test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Purpose, 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Authority, 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Limitations, and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Purely Private Entity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3656232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marL="685800" indent="-685800" algn="just" eaLnBrk="1" hangingPunct="1">
              <a:defRPr/>
            </a:pPr>
            <a:r>
              <a:rPr lang="en-US" sz="2800" dirty="0"/>
              <a:t>C</a:t>
            </a:r>
            <a:r>
              <a:rPr lang="en-US" sz="2800" dirty="0" smtClean="0"/>
              <a:t>.	What ENTITIES ENJOY SOVEREIGN IMMUNITY? NOT CITIES ACTING In PROPRIETARY CAPACITY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Clr>
                <a:srgbClr val="00FF00"/>
              </a:buClr>
              <a:buFont typeface="Marlett" pitchFamily="2" charset="2"/>
              <a:buNone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 carrying out Proprietary Activities enjoy NO Immunity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Proprietary Function Exception Applies to BOTH TORT and CONTRACT CLAIMS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Incomplete list of Governmental Functions is included in the TCA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an area of significant litigation recently</a:t>
            </a:r>
          </a:p>
          <a:p>
            <a:pPr marL="914400" lvl="2" indent="0">
              <a:buClr>
                <a:srgbClr val="00FF00"/>
              </a:buClr>
              <a:buNone/>
            </a:pP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Applies 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cities</a:t>
            </a:r>
          </a:p>
          <a:p>
            <a:pPr lvl="2">
              <a:buClr>
                <a:srgbClr val="00FF00"/>
              </a:buClr>
              <a:buFont typeface="Marlett" pitchFamily="2" charset="2"/>
              <a:buChar char="8"/>
            </a:pP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Clr>
                <a:srgbClr val="00FF00"/>
              </a:buClr>
              <a:buNone/>
            </a:pP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Clr>
                <a:srgbClr val="00FF00"/>
              </a:buClr>
              <a:buNone/>
            </a:pP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2776882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. Who can waive immunity?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a.  Legislature can waive</a:t>
            </a:r>
          </a:p>
          <a:p>
            <a:pPr lvl="1"/>
            <a:r>
              <a:rPr lang="en-US" sz="2600" dirty="0" smtClean="0"/>
              <a:t>Supremes say the Legislature is in the best position to make such a decision</a:t>
            </a:r>
          </a:p>
          <a:p>
            <a:pPr>
              <a:buNone/>
            </a:pPr>
            <a:r>
              <a:rPr lang="en-US" sz="3000" dirty="0" smtClean="0"/>
              <a:t>b.  Can Legislature allow others to waive?</a:t>
            </a:r>
          </a:p>
          <a:p>
            <a:pPr lvl="1"/>
            <a:r>
              <a:rPr lang="en-US" dirty="0" smtClean="0"/>
              <a:t>No;</a:t>
            </a:r>
            <a:r>
              <a:rPr lang="en-US" i="1" dirty="0" smtClean="0"/>
              <a:t> IT-Davey</a:t>
            </a:r>
            <a:endParaRPr lang="en-US" dirty="0" smtClean="0"/>
          </a:p>
          <a:p>
            <a:pPr lvl="1"/>
            <a:r>
              <a:rPr lang="en-US" dirty="0" smtClean="0"/>
              <a:t>More recently, Supremes side-stepped this issue and said the actions in question were not clear and unambiguous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400" i="1" dirty="0" smtClean="0"/>
              <a:t>UTEP v. Herrera; Tooke v. Mexia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85127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. Who can waive immunity?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c. </a:t>
            </a:r>
            <a:r>
              <a:rPr lang="en-US" sz="3400" dirty="0" smtClean="0"/>
              <a:t>Can courts find waiver by estoppel?</a:t>
            </a:r>
          </a:p>
          <a:p>
            <a:pPr lvl="2">
              <a:defRPr/>
            </a:pPr>
            <a:r>
              <a:rPr lang="en-US" sz="2400" i="1" dirty="0" smtClean="0"/>
              <a:t>Heart Bluff Ranch (citing  State v. Biggers)</a:t>
            </a:r>
          </a:p>
          <a:p>
            <a:pPr lvl="3">
              <a:defRPr/>
            </a:pPr>
            <a:r>
              <a:rPr lang="en-US" sz="2400" dirty="0" smtClean="0"/>
              <a:t>Government cannot reap benefit of unjust behavior</a:t>
            </a:r>
          </a:p>
          <a:p>
            <a:pPr lvl="4"/>
            <a:r>
              <a:rPr lang="en-US" sz="2400" dirty="0" smtClean="0"/>
              <a:t>Waiver by Conduct.  </a:t>
            </a:r>
            <a:r>
              <a:rPr lang="en-US" sz="2400" i="1" dirty="0" smtClean="0"/>
              <a:t>Federal Sign/State Street</a:t>
            </a:r>
          </a:p>
          <a:p>
            <a:pPr lvl="4"/>
            <a:endParaRPr lang="en-US" sz="2400" dirty="0"/>
          </a:p>
          <a:p>
            <a:pPr marL="514350" indent="-514350">
              <a:buAutoNum type="alphaLcPeriod" startAt="4"/>
            </a:pPr>
            <a:r>
              <a:rPr lang="en-US" sz="3300" dirty="0" smtClean="0"/>
              <a:t>Waiver by filing suit bringing counter-claims</a:t>
            </a:r>
          </a:p>
          <a:p>
            <a:pPr marL="914400" lvl="2" indent="0">
              <a:buNone/>
            </a:pPr>
            <a:r>
              <a:rPr lang="en-US" sz="2400" dirty="0" smtClean="0"/>
              <a:t>Waiver of claims </a:t>
            </a:r>
            <a:r>
              <a:rPr lang="en-US" sz="2400" b="1" u="sng" dirty="0" smtClean="0"/>
              <a:t>as to offset for related counter-claims</a:t>
            </a:r>
          </a:p>
          <a:p>
            <a:pPr marL="914400" lvl="2" indent="0">
              <a:buNone/>
            </a:pPr>
            <a:r>
              <a:rPr lang="en-US" sz="2400" dirty="0" smtClean="0"/>
              <a:t>Not applicable </a:t>
            </a:r>
            <a:r>
              <a:rPr lang="en-US" sz="2400" dirty="0" smtClean="0"/>
              <a:t>if suit is to collect statutory fines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60852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5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 </a:t>
            </a: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Does Immunity Entail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Addressing immunity means determining “whether the state consented to suit  and whether it agreed to liability.”</a:t>
            </a:r>
            <a:r>
              <a:rPr lang="en-US" sz="2800" i="1" dirty="0" smtClean="0"/>
              <a:t>  Harris County Hosp. Dist. v. Tomball Reg. Hosp.  (Tex. 2009</a:t>
            </a:r>
            <a:r>
              <a:rPr lang="en-US" sz="2800" i="1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	-Immunity from suit—KEY to the COURTHOUSE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It’s </a:t>
            </a:r>
            <a:r>
              <a:rPr lang="en-US" sz="2800" dirty="0" smtClean="0"/>
              <a:t>jurisdictional</a:t>
            </a:r>
          </a:p>
          <a:p>
            <a:pPr>
              <a:lnSpc>
                <a:spcPct val="80000"/>
              </a:lnSpc>
              <a:buNone/>
            </a:pPr>
            <a:endParaRPr lang="en-US" sz="2500" dirty="0" smtClean="0"/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The Supreme Court long held that immunity from suit deprived the trial court of subject matter jurisdiction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en-US" dirty="0"/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Can be raised at any time and even sui </a:t>
            </a:r>
            <a:r>
              <a:rPr lang="en-US" sz="2400" dirty="0" err="1" smtClean="0"/>
              <a:t>sponte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34566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1565</Words>
  <Application>Microsoft Office PowerPoint</Application>
  <PresentationFormat>On-screen Show (4:3)</PresentationFormat>
  <Paragraphs>306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Black</vt:lpstr>
      <vt:lpstr>Bookman Old Style</vt:lpstr>
      <vt:lpstr>Calibri</vt:lpstr>
      <vt:lpstr>lato</vt:lpstr>
      <vt:lpstr>Marlett</vt:lpstr>
      <vt:lpstr>Museo Sans 500</vt:lpstr>
      <vt:lpstr>Rockwell</vt:lpstr>
      <vt:lpstr>Tahoma</vt:lpstr>
      <vt:lpstr>Times New Roman</vt:lpstr>
      <vt:lpstr>Wingdings</vt:lpstr>
      <vt:lpstr>Damask</vt:lpstr>
      <vt:lpstr>or  “The Game of Thrones”</vt:lpstr>
      <vt:lpstr> I.  Sovereign Immunity  is the Starting Point</vt:lpstr>
      <vt:lpstr>B. SOVEREIGN IMMUNITY—Created by the Courts, Perfected by the Legislature!!!</vt:lpstr>
      <vt:lpstr>B. SOVEREIGN IMMUNITY—Created by the Courts, Perfected by the Legislature!!!</vt:lpstr>
      <vt:lpstr>C. What ENTITIES ENJOY SOVEREIGN IMMUNITY?</vt:lpstr>
      <vt:lpstr>C. What ENTITIES ENJOY SOVEREIGN IMMUNITY? NOT CITIES ACTING In PROPRIETARY CAPACITY</vt:lpstr>
      <vt:lpstr>D. Who can waive immunity?</vt:lpstr>
      <vt:lpstr>D. Who can waive immunity?</vt:lpstr>
      <vt:lpstr>PowerPoint Presentation</vt:lpstr>
      <vt:lpstr>PowerPoint Presentation</vt:lpstr>
      <vt:lpstr>II.  Avoiding Sovereign Immunity</vt:lpstr>
      <vt:lpstr>II.  Avoiding Sovereign Immunity</vt:lpstr>
      <vt:lpstr>III. Waiver of Immunity by Statute</vt:lpstr>
      <vt:lpstr>C.  Finding a waiver absent “magic language”</vt:lpstr>
      <vt:lpstr>D. Chances of finding waivers are slim and Slim has left town!</vt:lpstr>
      <vt:lpstr> IV.  Liability under the TCA</vt:lpstr>
      <vt:lpstr>IV.  LIABILITY Under TCA</vt:lpstr>
      <vt:lpstr>IV.  LIABILITY Under TCA</vt:lpstr>
      <vt:lpstr>B. Personal Property Liability</vt:lpstr>
      <vt:lpstr>B. Personal Property Liability</vt:lpstr>
      <vt:lpstr>B. Personal Property Liability</vt:lpstr>
      <vt:lpstr>B. Personal Property Liability</vt:lpstr>
      <vt:lpstr>B. Personal Property Liability</vt:lpstr>
      <vt:lpstr>B. Personal Property Liability</vt:lpstr>
      <vt:lpstr>III.  Exclusions from Liability</vt:lpstr>
      <vt:lpstr>IV. Election of Remedies</vt:lpstr>
      <vt:lpstr>IV. Election of Remedies</vt:lpstr>
      <vt:lpstr>B. Sections 101.106(a)(b) TCA</vt:lpstr>
      <vt:lpstr>C. Section 101.106(f) TCA</vt:lpstr>
      <vt:lpstr>D. Section 101.106(f) TCA</vt:lpstr>
      <vt:lpstr>Garza v. Harrison</vt:lpstr>
      <vt:lpstr>Garza v. Harrison</vt:lpstr>
      <vt:lpstr>Garza v. Harrison</vt:lpstr>
      <vt:lpstr>V. Proprietary Liability  </vt:lpstr>
      <vt:lpstr>V. Proprietary Liability  </vt:lpstr>
      <vt:lpstr>V. Proprietary Liability  </vt:lpstr>
      <vt:lpstr>V. Proprietary Liability  </vt:lpstr>
      <vt:lpstr>TEXAS TORT CLAIMS ACT   or  “The Game of Thrones”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180</cp:revision>
  <cp:lastPrinted>2000-09-25T21:28:21Z</cp:lastPrinted>
  <dcterms:created xsi:type="dcterms:W3CDTF">2008-07-24T01:43:45Z</dcterms:created>
  <dcterms:modified xsi:type="dcterms:W3CDTF">2021-11-19T21:20:42Z</dcterms:modified>
</cp:coreProperties>
</file>