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modernComment_1DD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bookmarkIdSeed="2">
  <p:sldMasterIdLst>
    <p:sldMasterId id="2147483753" r:id="rId1"/>
  </p:sldMasterIdLst>
  <p:notesMasterIdLst>
    <p:notesMasterId r:id="rId38"/>
  </p:notesMasterIdLst>
  <p:handoutMasterIdLst>
    <p:handoutMasterId r:id="rId39"/>
  </p:handoutMasterIdLst>
  <p:sldIdLst>
    <p:sldId id="500" r:id="rId2"/>
    <p:sldId id="485" r:id="rId3"/>
    <p:sldId id="507" r:id="rId4"/>
    <p:sldId id="508" r:id="rId5"/>
    <p:sldId id="520" r:id="rId6"/>
    <p:sldId id="521" r:id="rId7"/>
    <p:sldId id="509" r:id="rId8"/>
    <p:sldId id="517" r:id="rId9"/>
    <p:sldId id="512" r:id="rId10"/>
    <p:sldId id="513" r:id="rId11"/>
    <p:sldId id="534" r:id="rId12"/>
    <p:sldId id="515" r:id="rId13"/>
    <p:sldId id="533" r:id="rId14"/>
    <p:sldId id="518" r:id="rId15"/>
    <p:sldId id="502" r:id="rId16"/>
    <p:sldId id="503" r:id="rId17"/>
    <p:sldId id="498" r:id="rId18"/>
    <p:sldId id="463" r:id="rId19"/>
    <p:sldId id="486" r:id="rId20"/>
    <p:sldId id="487" r:id="rId21"/>
    <p:sldId id="488" r:id="rId22"/>
    <p:sldId id="522" r:id="rId23"/>
    <p:sldId id="490" r:id="rId24"/>
    <p:sldId id="472" r:id="rId25"/>
    <p:sldId id="452" r:id="rId26"/>
    <p:sldId id="451" r:id="rId27"/>
    <p:sldId id="473" r:id="rId28"/>
    <p:sldId id="458" r:id="rId29"/>
    <p:sldId id="530" r:id="rId30"/>
    <p:sldId id="531" r:id="rId31"/>
    <p:sldId id="532" r:id="rId32"/>
    <p:sldId id="524" r:id="rId33"/>
    <p:sldId id="525" r:id="rId34"/>
    <p:sldId id="527" r:id="rId35"/>
    <p:sldId id="526" r:id="rId36"/>
    <p:sldId id="477" r:id="rId37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800000"/>
    <a:srgbClr val="993366"/>
    <a:srgbClr val="FFFF99"/>
    <a:srgbClr val="FFFFCC"/>
    <a:srgbClr val="333333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4" autoAdjust="0"/>
    <p:restoredTop sz="99370" autoAdjust="0"/>
  </p:normalViewPr>
  <p:slideViewPr>
    <p:cSldViewPr>
      <p:cViewPr varScale="1">
        <p:scale>
          <a:sx n="72" d="100"/>
          <a:sy n="72" d="100"/>
        </p:scale>
        <p:origin x="14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932" y="-90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comments/modernComment_1DD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CA5D16-BE2B-4892-85C7-1441E31F5C3F}" authorId="{00000000-0000-0000-0000-000000000000}" created="2022-07-01T20:28:36.8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477"/>
      <ac:spMk id="26627" creationId="{00000000-0000-0000-0000-000000000000}"/>
      <ac:txMk cp="27" len="135">
        <ac:context len="210" hash="3951511531"/>
      </ac:txMk>
    </ac:txMkLst>
    <p188:pos x="6660735" y="409486"/>
    <p188:txBody>
      <a:bodyPr/>
      <a:lstStyle/>
      <a:p>
        <a:r>
          <a:rPr lang="en-US"/>
          <a:t>Added Mike's name and email.  Updated address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21772" cy="4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81843"/>
            <a:ext cx="3021772" cy="4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defTabSz="93181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993" y="4387769"/>
            <a:ext cx="5096092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960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defTabSz="93181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2864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20719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18781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79544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52683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85048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8616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98332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39823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07305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02656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4944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151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0582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25914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761852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4195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47191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EF49-0348-4CF9-9775-2A9B747C2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8740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3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92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65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10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4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8BA8-F959-4A4F-A4CF-7B5926665B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17007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9F13-3192-4746-969C-314A3AEFD0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2810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3999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3" y="629443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5886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FC9C-DF1D-45B1-B7FB-11DAC64B95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4127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10DF-A20C-4CB1-A151-B613617869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8328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DCFD-FD4E-4B19-979C-EA4E1A93A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3527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624-E5DB-429E-98F2-E47E1B2F01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8918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4D92-0E26-46EC-8A26-065C53CD00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7975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C919-2FE4-4129-8B59-7D5F50DA1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3750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3BE7-DB6D-4A49-AF4F-4756580EF9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0578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54325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667354"/>
            <a:ext cx="7765322" cy="452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63404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6340475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6340475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http://edge.alluremedia.com.au/m/l/2015/05/Gameofthrones.jpg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8" r="1713" b="7174"/>
          <a:stretch/>
        </p:blipFill>
        <p:spPr bwMode="auto">
          <a:xfrm rot="16200000">
            <a:off x="3816281" y="-3803723"/>
            <a:ext cx="1511444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3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ransition>
    <p:random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DD_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mcginnislaw.com/" TargetMode="External"/><Relationship Id="rId4" Type="http://schemas.openxmlformats.org/officeDocument/2006/relationships/hyperlink" Target="mailto:mshaunessy@mcginnislaw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sign on a pole&#10;&#10;Description automatically generated">
            <a:extLst>
              <a:ext uri="{FF2B5EF4-FFF2-40B4-BE49-F238E27FC236}">
                <a16:creationId xmlns:a16="http://schemas.microsoft.com/office/drawing/2014/main" id="{32CCA7D1-D5FE-4BF2-843B-660DF4451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7" y="2002470"/>
            <a:ext cx="5197144" cy="34537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195190"/>
            <a:ext cx="9144000" cy="687977"/>
            <a:chOff x="0" y="6170023"/>
            <a:chExt cx="9144000" cy="687977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70023"/>
              <a:ext cx="9144000" cy="6879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6187352" y="6311818"/>
              <a:ext cx="2857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useo Sans 500"/>
                  <a:cs typeface="Museo Sans 50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Museo Sans 500"/>
                  <a:cs typeface="Museo Sans 500"/>
                </a:rPr>
                <a:t>Austin Jones &amp; Mike Shaunessy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32832" y="6318793"/>
              <a:ext cx="390436" cy="3904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04333" y="6405385"/>
              <a:ext cx="3128434" cy="2172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35966" y="6485821"/>
              <a:ext cx="1655234" cy="172800"/>
            </a:xfrm>
            <a:prstGeom prst="rect">
              <a:avLst/>
            </a:prstGeom>
          </p:spPr>
        </p:pic>
      </p:grp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87014" y="3729340"/>
            <a:ext cx="3771640" cy="1625943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or </a:t>
            </a:r>
            <a:b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“The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ROAD GOES ON FOREVER; BUT THE PARTY NEVER ENDS!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7015" y="2112604"/>
            <a:ext cx="3771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TEXAS TORT CLAIMS ACT</a:t>
            </a:r>
            <a:b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81000"/>
            <a:ext cx="316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August 2023</a:t>
            </a:r>
          </a:p>
        </p:txBody>
      </p:sp>
    </p:spTree>
    <p:extLst>
      <p:ext uri="{BB962C8B-B14F-4D97-AF65-F5344CB8AC3E}">
        <p14:creationId xmlns:p14="http://schemas.microsoft.com/office/powerpoint/2010/main" val="172559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15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Immunity Applies to Governmental Parties?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/>
              <a:t>Immunity Applies Even Where the Plaintiff is a Governmental Entity</a:t>
            </a:r>
          </a:p>
          <a:p>
            <a:pPr>
              <a:lnSpc>
                <a:spcPct val="80000"/>
              </a:lnSpc>
              <a:buNone/>
            </a:pPr>
            <a:r>
              <a:rPr lang="en-US" dirty="0"/>
              <a:t>		Even when the State is the Plaintiff it must establish a waiver of immunity to bring suit against a local governmental entity</a:t>
            </a:r>
          </a:p>
          <a:p>
            <a:pPr>
              <a:lnSpc>
                <a:spcPct val="80000"/>
              </a:lnSpc>
              <a:buNone/>
            </a:pPr>
            <a:endParaRPr lang="en-US" sz="1000" dirty="0"/>
          </a:p>
          <a:p>
            <a:pPr>
              <a:lnSpc>
                <a:spcPct val="80000"/>
              </a:lnSpc>
              <a:buNone/>
            </a:pPr>
            <a:r>
              <a:rPr lang="en-US" dirty="0"/>
              <a:t>		If a statute waives immunity, the governmental Plaintiff’s claim must fit within the waiver and not be barred by any applicable </a:t>
            </a:r>
            <a:r>
              <a:rPr lang="en-US" dirty="0" err="1"/>
              <a:t>exlusions</a:t>
            </a:r>
            <a:r>
              <a:rPr lang="en-US" dirty="0"/>
              <a:t> or defenses</a:t>
            </a:r>
          </a:p>
          <a:p>
            <a:pPr>
              <a:lnSpc>
                <a:spcPct val="80000"/>
              </a:lnSpc>
              <a:buNone/>
            </a:pPr>
            <a:endParaRPr lang="en-US" sz="1000" dirty="0"/>
          </a:p>
          <a:p>
            <a:pPr>
              <a:lnSpc>
                <a:spcPct val="80000"/>
              </a:lnSpc>
              <a:buNone/>
            </a:pPr>
            <a:r>
              <a:rPr lang="en-US" dirty="0"/>
              <a:t>Similarly, governmental Plaintiffs enjoy the  benefits of all waivers of immunity.  </a:t>
            </a:r>
            <a:r>
              <a:rPr lang="en-US" i="1" dirty="0"/>
              <a:t>Hidalgo County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65827513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15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 What Does Immunity Entail?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/>
              <a:t>Addressing Immunity means determining “whether the state consented to suit  and </a:t>
            </a:r>
            <a:r>
              <a:rPr lang="en-US" sz="2800" u="sng" dirty="0"/>
              <a:t>whether it agreed to liability</a:t>
            </a:r>
            <a:r>
              <a:rPr lang="en-US" sz="2800" dirty="0"/>
              <a:t>.”</a:t>
            </a:r>
            <a:r>
              <a:rPr lang="en-US" sz="2800" i="1" dirty="0"/>
              <a:t>  Harris County Hosp. Dist. v. Tomball Reg. Hosp.  (Tex. 2009)</a:t>
            </a:r>
            <a:endParaRPr lang="en-US" sz="2800" dirty="0"/>
          </a:p>
          <a:p>
            <a:pPr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  <a:buNone/>
            </a:pPr>
            <a:r>
              <a:rPr lang="en-US" sz="2500" dirty="0"/>
              <a:t>-Immunity from liability—KEY to the TREASURY!!!</a:t>
            </a:r>
          </a:p>
          <a:p>
            <a:pPr>
              <a:lnSpc>
                <a:spcPct val="80000"/>
              </a:lnSpc>
              <a:buNone/>
            </a:pPr>
            <a:r>
              <a:rPr lang="en-US" sz="2500" dirty="0"/>
              <a:t>		A defense that must be raised or it is waived</a:t>
            </a:r>
          </a:p>
          <a:p>
            <a:pPr>
              <a:lnSpc>
                <a:spcPct val="80000"/>
              </a:lnSpc>
              <a:buNone/>
            </a:pPr>
            <a:endParaRPr lang="en-US" sz="2500" dirty="0"/>
          </a:p>
          <a:p>
            <a:pPr>
              <a:lnSpc>
                <a:spcPct val="80000"/>
              </a:lnSpc>
              <a:buNone/>
            </a:pPr>
            <a:r>
              <a:rPr lang="en-US" sz="2500" dirty="0"/>
              <a:t>A Plaintiff MUST Overcome BOTH Forms of Immunity</a:t>
            </a:r>
          </a:p>
          <a:p>
            <a:pPr>
              <a:lnSpc>
                <a:spcPct val="80000"/>
              </a:lnSpc>
              <a:buNone/>
            </a:pPr>
            <a:endParaRPr lang="en-US" sz="2500" dirty="0"/>
          </a:p>
          <a:p>
            <a:pPr>
              <a:lnSpc>
                <a:spcPct val="80000"/>
              </a:lnSpc>
              <a:buNone/>
            </a:pPr>
            <a:r>
              <a:rPr lang="en-US" sz="2500" b="1" dirty="0"/>
              <a:t>   In some instances, you must establish liability under a statute to defeat immunity from suit; </a:t>
            </a:r>
            <a:r>
              <a:rPr lang="en-US" sz="2500" b="1" i="1" dirty="0"/>
              <a:t>State v. </a:t>
            </a:r>
            <a:r>
              <a:rPr lang="en-US" sz="2500" b="1" i="1" dirty="0" err="1"/>
              <a:t>Lueck</a:t>
            </a:r>
            <a:r>
              <a:rPr lang="en-US" sz="2500" b="1" dirty="0"/>
              <a:t> (Tex. 2009)</a:t>
            </a:r>
          </a:p>
        </p:txBody>
      </p:sp>
    </p:spTree>
    <p:extLst>
      <p:ext uri="{BB962C8B-B14F-4D97-AF65-F5344CB8AC3E}">
        <p14:creationId xmlns:p14="http://schemas.microsoft.com/office/powerpoint/2010/main" val="449529635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II.  Avoiding Sovereign Immunity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85800" indent="-685800">
              <a:buNone/>
            </a:pPr>
            <a:r>
              <a:rPr lang="en-US" dirty="0"/>
              <a:t>A.  Immunity does not apply to suits seeking equitable relief.  </a:t>
            </a:r>
            <a:r>
              <a:rPr lang="en-US" i="1" dirty="0"/>
              <a:t>City of El Paso v. Heinrich</a:t>
            </a:r>
            <a:r>
              <a:rPr lang="en-US" dirty="0"/>
              <a:t> (Tex. 2009)</a:t>
            </a:r>
          </a:p>
          <a:p>
            <a:pPr lvl="1">
              <a:buNone/>
            </a:pPr>
            <a:r>
              <a:rPr lang="en-US" sz="2200" dirty="0"/>
              <a:t> </a:t>
            </a:r>
          </a:p>
          <a:p>
            <a:pPr lvl="1">
              <a:buNone/>
            </a:pPr>
            <a:endParaRPr lang="en-US" sz="1600" dirty="0"/>
          </a:p>
          <a:p>
            <a:pPr lvl="1"/>
            <a:r>
              <a:rPr lang="en-US" sz="2800" dirty="0"/>
              <a:t>An action to determine or protect a private party’s rights against a state official who acts without authority is not a suit against the State; </a:t>
            </a:r>
            <a:r>
              <a:rPr lang="en-US" sz="2800" i="1" dirty="0"/>
              <a:t>Heinrich</a:t>
            </a:r>
          </a:p>
        </p:txBody>
      </p:sp>
    </p:spTree>
    <p:extLst>
      <p:ext uri="{BB962C8B-B14F-4D97-AF65-F5344CB8AC3E}">
        <p14:creationId xmlns:p14="http://schemas.microsoft.com/office/powerpoint/2010/main" val="3665189525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II.  Avoiding Sovereign Immunity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685800" indent="-685800">
              <a:buAutoNum type="alphaUcPeriod" startAt="2"/>
            </a:pPr>
            <a:r>
              <a:rPr lang="en-US" dirty="0"/>
              <a:t>Ultra Vires acts are limited to:</a:t>
            </a:r>
          </a:p>
          <a:p>
            <a:pPr marL="457200" lvl="1" indent="0">
              <a:buNone/>
            </a:pPr>
            <a:r>
              <a:rPr lang="en-US" dirty="0"/>
              <a:t>1.  Compelling an official to Carry out a Ministerial Act(s)</a:t>
            </a:r>
          </a:p>
          <a:p>
            <a:pPr marL="914400" lvl="1" indent="-457200">
              <a:buAutoNum type="arabicPeriod" startAt="2"/>
            </a:pPr>
            <a:r>
              <a:rPr lang="en-US" dirty="0"/>
              <a:t>Enjoining/preventing governmental official acting without legal authority or </a:t>
            </a:r>
            <a:r>
              <a:rPr lang="en-US" i="1" dirty="0"/>
              <a:t>ultra vires</a:t>
            </a:r>
            <a:r>
              <a:rPr lang="en-US" dirty="0"/>
              <a:t> claims</a:t>
            </a:r>
          </a:p>
          <a:p>
            <a:pPr marL="457200" lvl="1" indent="0">
              <a:buNone/>
            </a:pPr>
            <a:r>
              <a:rPr lang="en-US" dirty="0"/>
              <a:t>	a.  The Official must NOT HAVE Discretion in determining 	what actions to take</a:t>
            </a:r>
          </a:p>
          <a:p>
            <a:pPr lvl="1"/>
            <a:endParaRPr lang="en-US" sz="900" dirty="0"/>
          </a:p>
          <a:p>
            <a:pPr marL="0" indent="0">
              <a:buNone/>
            </a:pPr>
            <a:r>
              <a:rPr lang="en-US" sz="2400" dirty="0"/>
              <a:t>C.  “Illegal or unauthorized actions are not acts of the State” </a:t>
            </a:r>
            <a:endParaRPr lang="en-US" sz="1200" dirty="0"/>
          </a:p>
          <a:p>
            <a:pPr marL="914400" lvl="1" indent="-457200">
              <a:buAutoNum type="arabicPeriod"/>
            </a:pPr>
            <a:r>
              <a:rPr lang="en-US" sz="2200" dirty="0"/>
              <a:t>Therefore, the Claims ARE BROUGHT against the Official </a:t>
            </a:r>
          </a:p>
          <a:p>
            <a:pPr marL="914400" lvl="1" indent="-457200">
              <a:buAutoNum type="arabicPeriod"/>
            </a:pPr>
            <a:r>
              <a:rPr lang="en-US" sz="2200" dirty="0"/>
              <a:t>The </a:t>
            </a:r>
            <a:r>
              <a:rPr lang="en-US" sz="2400" dirty="0"/>
              <a:t>Entity is not A PROPER Defendant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97119959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II.  Avoiding Sovereign Immunity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D.  Examples of Ultra Vires Claims:</a:t>
            </a:r>
          </a:p>
          <a:p>
            <a:pPr marL="914400" lvl="1" indent="-457200">
              <a:buAutoNum type="arabicPeriod"/>
            </a:pPr>
            <a:r>
              <a:rPr lang="en-US" sz="2600" dirty="0"/>
              <a:t>Government Official Claiming Ownership of Private Property</a:t>
            </a:r>
          </a:p>
          <a:p>
            <a:pPr marL="914400" lvl="1" indent="-457200">
              <a:buAutoNum type="arabicPeriod"/>
            </a:pPr>
            <a:r>
              <a:rPr lang="en-US" sz="2600" dirty="0"/>
              <a:t>Government Official Enforcing Illegal Ordinance</a:t>
            </a:r>
          </a:p>
          <a:p>
            <a:pPr marL="1371600" lvl="2" indent="-457200">
              <a:buAutoNum type="alphaLcPeriod"/>
            </a:pPr>
            <a:r>
              <a:rPr lang="en-US" sz="2600" dirty="0"/>
              <a:t>Outdoor Advertising Ordinance.  </a:t>
            </a:r>
          </a:p>
          <a:p>
            <a:pPr marL="1371600" lvl="2" indent="-457200">
              <a:buAutoNum type="alphaLcPeriod"/>
            </a:pPr>
            <a:r>
              <a:rPr lang="en-US" sz="2600" dirty="0"/>
              <a:t>Short-term Rental Ordinance.  </a:t>
            </a:r>
          </a:p>
          <a:p>
            <a:pPr marL="514350" indent="-514350">
              <a:buAutoNum type="alphaUcPeriod" startAt="5"/>
            </a:pPr>
            <a:r>
              <a:rPr lang="en-US" sz="2600" dirty="0"/>
              <a:t>Not Ultra Vires Act</a:t>
            </a:r>
          </a:p>
          <a:p>
            <a:pPr marL="0" indent="0">
              <a:buNone/>
            </a:pPr>
            <a:r>
              <a:rPr lang="en-US" sz="2600" dirty="0"/>
              <a:t>	1. Exercising Discretion granted by law</a:t>
            </a:r>
          </a:p>
          <a:p>
            <a:pPr marL="0" indent="0">
              <a:buNone/>
            </a:pPr>
            <a:r>
              <a:rPr lang="en-US" sz="2600" dirty="0"/>
              <a:t>	2.  Revoking a Conferred Degree</a:t>
            </a:r>
          </a:p>
        </p:txBody>
      </p:sp>
    </p:spTree>
    <p:extLst>
      <p:ext uri="{BB962C8B-B14F-4D97-AF65-F5344CB8AC3E}">
        <p14:creationId xmlns:p14="http://schemas.microsoft.com/office/powerpoint/2010/main" val="1821104775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191500" cy="9858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sz="3600" dirty="0"/>
              <a:t>III.	Waiver of Immunity by Statute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029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lphaUcPeriod"/>
            </a:pPr>
            <a:endParaRPr lang="en-US" sz="3600" dirty="0"/>
          </a:p>
          <a:p>
            <a:pPr marL="609600" indent="-609600">
              <a:buNone/>
            </a:pPr>
            <a:r>
              <a:rPr lang="en-US" sz="3600" dirty="0"/>
              <a:t>A. To waive immunity by statute, the waiver language must be clear and unambiguous.</a:t>
            </a:r>
          </a:p>
          <a:p>
            <a:pPr marL="609600" indent="-609600">
              <a:buFontTx/>
              <a:buNone/>
            </a:pPr>
            <a:endParaRPr lang="en-US" sz="2800" dirty="0"/>
          </a:p>
          <a:p>
            <a:pPr marL="609600" indent="-609600">
              <a:buFontTx/>
              <a:buNone/>
            </a:pPr>
            <a:r>
              <a:rPr lang="en-US" sz="3600" dirty="0"/>
              <a:t>B.  “Rarely” will courts find a statute waives immunity when the “magic words” are absent.  </a:t>
            </a:r>
            <a:r>
              <a:rPr lang="en-US" sz="2800" i="1" dirty="0"/>
              <a:t>Southwestern Bell v. Harris Co. Toll Road Authority</a:t>
            </a:r>
            <a:r>
              <a:rPr lang="en-US" sz="2800" dirty="0"/>
              <a:t> (Tex. 2009)</a:t>
            </a:r>
          </a:p>
          <a:p>
            <a:pPr marL="609600" indent="-609600">
              <a:buFontTx/>
              <a:buAutoNum type="alphaU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2472323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buFont typeface="Wingdings" pitchFamily="2" charset="2"/>
              <a:buAutoNum type="arabicPeriod"/>
              <a:tabLst>
                <a:tab pos="793750" algn="l"/>
                <a:tab pos="850900" algn="l"/>
              </a:tabLst>
            </a:pPr>
            <a:endParaRPr lang="en-US" sz="3000" dirty="0"/>
          </a:p>
          <a:p>
            <a:pPr marL="609600" indent="-609600">
              <a:buNone/>
              <a:tabLst>
                <a:tab pos="793750" algn="l"/>
                <a:tab pos="850900" algn="l"/>
              </a:tabLst>
            </a:pPr>
            <a:r>
              <a:rPr lang="en-US" sz="3000" dirty="0"/>
              <a:t>1.	</a:t>
            </a:r>
            <a:r>
              <a:rPr lang="en-US" sz="5100" dirty="0"/>
              <a:t>Resolve ambiguities by retaining immunity</a:t>
            </a:r>
          </a:p>
          <a:p>
            <a:pPr marL="609600" indent="-609600">
              <a:buFont typeface="Wingdings" pitchFamily="2" charset="2"/>
              <a:buAutoNum type="arabicPeriod"/>
              <a:tabLst>
                <a:tab pos="793750" algn="l"/>
                <a:tab pos="850900" algn="l"/>
              </a:tabLst>
            </a:pPr>
            <a:endParaRPr lang="en-US" sz="1800" dirty="0"/>
          </a:p>
          <a:p>
            <a:pPr marL="609600" indent="-609600">
              <a:buNone/>
              <a:tabLst>
                <a:tab pos="793750" algn="l"/>
                <a:tab pos="850900" algn="l"/>
              </a:tabLst>
            </a:pPr>
            <a:r>
              <a:rPr lang="en-US" sz="4700" dirty="0"/>
              <a:t>2.	</a:t>
            </a:r>
            <a:r>
              <a:rPr lang="en-US" sz="5100" dirty="0"/>
              <a:t>Statute requires joinder in suit where immunity would otherwise attach</a:t>
            </a:r>
          </a:p>
          <a:p>
            <a:pPr marL="609600" indent="-609600">
              <a:buFont typeface="Wingdings" pitchFamily="2" charset="2"/>
              <a:buAutoNum type="arabicPeriod"/>
              <a:tabLst>
                <a:tab pos="793750" algn="l"/>
                <a:tab pos="850900" algn="l"/>
              </a:tabLst>
            </a:pPr>
            <a:endParaRPr lang="en-US" sz="1800" dirty="0"/>
          </a:p>
          <a:p>
            <a:pPr marL="609600" indent="-609600">
              <a:buNone/>
              <a:tabLst>
                <a:tab pos="793750" algn="l"/>
                <a:tab pos="850900" algn="l"/>
              </a:tabLst>
            </a:pPr>
            <a:r>
              <a:rPr lang="en-US" sz="4700" dirty="0"/>
              <a:t>3.	</a:t>
            </a:r>
            <a:r>
              <a:rPr lang="en-US" sz="5100" dirty="0"/>
              <a:t>Establishes limits on liability</a:t>
            </a:r>
          </a:p>
          <a:p>
            <a:pPr marL="609600" indent="-609600">
              <a:buFont typeface="Wingdings" pitchFamily="2" charset="2"/>
              <a:buAutoNum type="arabicPeriod"/>
              <a:tabLst>
                <a:tab pos="793750" algn="l"/>
                <a:tab pos="850900" algn="l"/>
              </a:tabLst>
            </a:pPr>
            <a:endParaRPr lang="en-US" sz="1800" dirty="0"/>
          </a:p>
          <a:p>
            <a:pPr marL="609600" indent="-609600">
              <a:buNone/>
              <a:tabLst>
                <a:tab pos="793750" algn="l"/>
                <a:tab pos="850900" algn="l"/>
              </a:tabLst>
            </a:pPr>
            <a:r>
              <a:rPr lang="en-US" sz="4700" dirty="0"/>
              <a:t>4.	</a:t>
            </a:r>
            <a:r>
              <a:rPr lang="en-US" sz="5100" dirty="0"/>
              <a:t>Would the statutory provision serve </a:t>
            </a:r>
            <a:r>
              <a:rPr lang="en-US" sz="5100" b="1" i="1" u="sng" dirty="0"/>
              <a:t>ANY</a:t>
            </a:r>
            <a:r>
              <a:rPr lang="en-US" sz="5100" dirty="0"/>
              <a:t> purpose absent a waiver? </a:t>
            </a:r>
          </a:p>
          <a:p>
            <a:pPr marL="1009650" lvl="1" indent="-609600">
              <a:buNone/>
              <a:tabLst>
                <a:tab pos="793750" algn="l"/>
                <a:tab pos="850900" algn="l"/>
              </a:tabLst>
            </a:pPr>
            <a:r>
              <a:rPr lang="en-US" sz="2400" i="1" dirty="0"/>
              <a:t>	</a:t>
            </a:r>
            <a:r>
              <a:rPr lang="en-US" sz="3300" i="1" dirty="0"/>
              <a:t>Harris Co. Toll Road Authority</a:t>
            </a:r>
            <a:endParaRPr lang="en-US" sz="3300" dirty="0"/>
          </a:p>
          <a:p>
            <a:pPr marL="609600" indent="-609600">
              <a:buNone/>
              <a:tabLst>
                <a:tab pos="793750" algn="l"/>
                <a:tab pos="850900" algn="l"/>
              </a:tabLst>
            </a:pPr>
            <a:r>
              <a:rPr lang="en-US" sz="3000" dirty="0"/>
              <a:t>	</a:t>
            </a:r>
            <a:endParaRPr lang="en-US" sz="3000" i="1" dirty="0"/>
          </a:p>
          <a:p>
            <a:pPr marL="609600" indent="-609600">
              <a:buFont typeface="Wingdings" pitchFamily="2" charset="2"/>
              <a:buNone/>
              <a:tabLst>
                <a:tab pos="793750" algn="l"/>
                <a:tab pos="850900" algn="l"/>
              </a:tabLst>
            </a:pPr>
            <a:r>
              <a:rPr lang="en-US" sz="3000" i="1" dirty="0"/>
              <a:t>	</a:t>
            </a:r>
            <a:endParaRPr lang="en-US" sz="3000" dirty="0"/>
          </a:p>
          <a:p>
            <a:pPr marL="1828800" lvl="2" indent="-457200">
              <a:buFont typeface="Wingdings" pitchFamily="2" charset="2"/>
              <a:buNone/>
              <a:tabLst>
                <a:tab pos="793750" algn="l"/>
                <a:tab pos="850900" algn="l"/>
              </a:tabLst>
            </a:pPr>
            <a:endParaRPr lang="en-US" sz="2200" dirty="0"/>
          </a:p>
          <a:p>
            <a:pPr marL="609600" indent="-609600"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793750" algn="l"/>
                <a:tab pos="850900" algn="l"/>
              </a:tabLst>
            </a:pPr>
            <a:endParaRPr lang="en-US" sz="40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066800"/>
          </a:xfrm>
          <a:noFill/>
          <a:ln/>
        </p:spPr>
        <p:txBody>
          <a:bodyPr>
            <a:normAutofit fontScale="90000"/>
          </a:bodyPr>
          <a:lstStyle/>
          <a:p>
            <a:pPr marL="685800" indent="-685800" algn="l"/>
            <a:r>
              <a:rPr lang="en-US" sz="3900" dirty="0"/>
              <a:t>C.  Finding a waiver absent “magic language”</a:t>
            </a:r>
            <a:endParaRPr lang="en-US" sz="3900" u="sng" dirty="0"/>
          </a:p>
        </p:txBody>
      </p:sp>
    </p:spTree>
    <p:extLst>
      <p:ext uri="{BB962C8B-B14F-4D97-AF65-F5344CB8AC3E}">
        <p14:creationId xmlns:p14="http://schemas.microsoft.com/office/powerpoint/2010/main" val="2261612362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TCA is a limited waiver of sovereign immunity and strictly construed.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Unless the TCA contains a clear and unambiguous waiver of immunity, the Act is construed in favor of finding no waiver.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u="sng" dirty="0"/>
              <a:t>Waiver of Immunity from SUIT is Co-Extensive with Waiver of Immunity from Lability.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    </a:t>
            </a:r>
            <a:r>
              <a:rPr lang="en-US" b="1" u="sng" dirty="0"/>
              <a:t>THEREFORE NO </a:t>
            </a:r>
            <a:r>
              <a:rPr lang="en-US" dirty="0"/>
              <a:t>waiver of Immunity from Suit Unless</a:t>
            </a:r>
            <a:br>
              <a:rPr lang="en-US" dirty="0"/>
            </a:br>
            <a:r>
              <a:rPr lang="en-US" dirty="0"/>
              <a:t>    Plaintiff can </a:t>
            </a:r>
            <a:r>
              <a:rPr lang="en-US" b="1" dirty="0"/>
              <a:t>PLEAD and </a:t>
            </a:r>
            <a:r>
              <a:rPr lang="en-US" b="1" u="sng" dirty="0"/>
              <a:t>PROVE</a:t>
            </a:r>
            <a:r>
              <a:rPr lang="en-US" b="1" dirty="0"/>
              <a:t> </a:t>
            </a:r>
            <a:r>
              <a:rPr lang="en-US" dirty="0"/>
              <a:t>elements of claim.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4325"/>
            <a:ext cx="9144000" cy="1393475"/>
          </a:xfrm>
        </p:spPr>
        <p:txBody>
          <a:bodyPr>
            <a:normAutofit/>
          </a:bodyPr>
          <a:lstStyle/>
          <a:p>
            <a:pPr marL="914400" indent="-914400"/>
            <a:r>
              <a:rPr lang="en-US" dirty="0">
                <a:solidFill>
                  <a:srgbClr val="FFC000"/>
                </a:solidFill>
              </a:rPr>
              <a:t> IV.  Liability under the </a:t>
            </a:r>
            <a:r>
              <a:rPr lang="en-US" dirty="0" err="1">
                <a:solidFill>
                  <a:srgbClr val="FFC000"/>
                </a:solidFill>
              </a:rPr>
              <a:t>TCA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8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IV.  LIABILITY Under TCA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" y="1676400"/>
            <a:ext cx="8604315" cy="4529766"/>
          </a:xfrm>
        </p:spPr>
        <p:txBody>
          <a:bodyPr>
            <a:normAutofit fontScale="92500" lnSpcReduction="20000"/>
          </a:bodyPr>
          <a:lstStyle/>
          <a:p>
            <a:pPr marL="13716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/>
              <a:t>A. Section 101.021 Waives Immunity for: </a:t>
            </a:r>
          </a:p>
          <a:p>
            <a:pPr marL="1822450" lvl="1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1.	Injuries from Personal Property arising from:</a:t>
            </a:r>
          </a:p>
          <a:p>
            <a:pPr marL="1771650" lvl="1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		A.  Condition </a:t>
            </a:r>
            <a:r>
              <a:rPr lang="en-US" b="1" u="sng" dirty="0">
                <a:solidFill>
                  <a:srgbClr val="FFC000"/>
                </a:solidFill>
              </a:rPr>
              <a:t>or</a:t>
            </a:r>
            <a:r>
              <a:rPr lang="en-US" dirty="0"/>
              <a:t> Use of</a:t>
            </a:r>
          </a:p>
          <a:p>
            <a:pPr marL="1771650" lvl="1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		B.  Tangible Personal Property </a:t>
            </a:r>
          </a:p>
          <a:p>
            <a:pPr marL="1771650" lvl="1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		C.  For Proximately Caused Injuries</a:t>
            </a:r>
          </a:p>
          <a:p>
            <a:pPr marL="1771650" lvl="1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dirty="0"/>
              <a:t>Injuries from Condition of Real Property</a:t>
            </a:r>
          </a:p>
          <a:p>
            <a:pPr marL="22860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A.	With different standards of care for Ordinary Defects and Special Defects</a:t>
            </a:r>
          </a:p>
          <a:p>
            <a:pPr marL="1828800" lvl="2" indent="-9715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  3. 	Operation of Motor Driven Equipment or Automobiles.</a:t>
            </a:r>
          </a:p>
          <a:p>
            <a:pPr marL="1828800" lvl="2" indent="-9715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 </a:t>
            </a: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B. Personal Property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686800" cy="4529766"/>
          </a:xfrm>
        </p:spPr>
        <p:txBody>
          <a:bodyPr/>
          <a:lstStyle/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1.   Condition or Use Liability</a:t>
            </a:r>
          </a:p>
          <a:p>
            <a:pPr marL="1490472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”Condition” and “Use” are separate basis of liability; </a:t>
            </a:r>
          </a:p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2.  “Condition” of Personal Property Liability:</a:t>
            </a:r>
          </a:p>
          <a:p>
            <a:pPr marL="14859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  This is </a:t>
            </a:r>
            <a:r>
              <a:rPr lang="en-US" b="1" i="1" u="sng" dirty="0"/>
              <a:t>NOT</a:t>
            </a:r>
            <a:r>
              <a:rPr lang="en-US" dirty="0"/>
              <a:t> a form of vicarious liability for the acts </a:t>
            </a:r>
          </a:p>
          <a:p>
            <a:pPr marL="12573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       of  employees/agent.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325"/>
            <a:ext cx="9144000" cy="1393475"/>
          </a:xfrm>
        </p:spPr>
        <p:txBody>
          <a:bodyPr>
            <a:normAutofit/>
          </a:bodyPr>
          <a:lstStyle/>
          <a:p>
            <a:pPr marL="914400" indent="-914400"/>
            <a:r>
              <a:rPr lang="en-US" dirty="0">
                <a:solidFill>
                  <a:srgbClr val="FFC000"/>
                </a:solidFill>
              </a:rPr>
              <a:t> I.  Sovereign Immunity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is the Starting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A.  Purpose of Sovereign Immunity: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Sovereign Immunity ... “</a:t>
            </a:r>
            <a:r>
              <a:rPr lang="en-US" sz="2600" b="1" u="sng" dirty="0"/>
              <a:t>protects the public … from  ‘boneheaded’ acts.</a:t>
            </a:r>
            <a:r>
              <a:rPr lang="en-US" sz="2600" dirty="0"/>
              <a:t>” </a:t>
            </a:r>
            <a:r>
              <a:rPr lang="en-US" sz="2600" i="1" dirty="0"/>
              <a:t>Brown &amp; Grey</a:t>
            </a:r>
            <a:r>
              <a:rPr lang="en-US" sz="2600" dirty="0"/>
              <a:t>; </a:t>
            </a:r>
            <a:r>
              <a:rPr lang="en-US" sz="2600" i="1" dirty="0"/>
              <a:t>“</a:t>
            </a:r>
            <a:r>
              <a:rPr lang="en-US" sz="2600" dirty="0"/>
              <a:t>protects the public from impudent decisions.” </a:t>
            </a:r>
            <a:r>
              <a:rPr lang="en-US" sz="2600" i="1" dirty="0"/>
              <a:t>El Paso v. Catalina 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Sovereign Immunity also prevents </a:t>
            </a:r>
            <a:r>
              <a:rPr lang="en-US" sz="2600" b="1" u="sng" dirty="0"/>
              <a:t>diversion of limited resources (tax dollars) from intended purpose</a:t>
            </a:r>
            <a:r>
              <a:rPr lang="en-US" sz="2600" dirty="0"/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3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Stops second guessing of policy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B. Personal Property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763000" cy="4800600"/>
          </a:xfrm>
        </p:spPr>
        <p:txBody>
          <a:bodyPr>
            <a:normAutofit lnSpcReduction="10000"/>
          </a:bodyPr>
          <a:lstStyle/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en-US" dirty="0"/>
              <a:t>Condition Liability is based on “either an intentional or an inadvertent state of being.” </a:t>
            </a:r>
            <a:r>
              <a:rPr lang="en-US" i="1" dirty="0"/>
              <a:t>Sparkman v. Maxwell,</a:t>
            </a:r>
            <a:r>
              <a:rPr lang="en-US" dirty="0"/>
              <a:t> (Tex. 1975).</a:t>
            </a:r>
          </a:p>
          <a:p>
            <a:pPr marL="685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	Examples:</a:t>
            </a:r>
          </a:p>
          <a:p>
            <a:pPr marL="1490472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911 System that was always hanging up on caller.  </a:t>
            </a:r>
            <a:r>
              <a:rPr lang="en-US" i="1" dirty="0"/>
              <a:t>Sanchez</a:t>
            </a:r>
            <a:r>
              <a:rPr lang="en-US" dirty="0"/>
              <a:t>, (Dallas CA 2015)</a:t>
            </a:r>
          </a:p>
          <a:p>
            <a:pPr marL="1490472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1490472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Allegations that two pit bulls escaped through defective fence and attacked two children were sufficient to allege a “condition” of property claim. </a:t>
            </a:r>
            <a:r>
              <a:rPr lang="en-US" i="1" dirty="0"/>
              <a:t>Michael v. Travis Cnty. Hous. Auth.,</a:t>
            </a:r>
            <a:r>
              <a:rPr lang="en-US" dirty="0"/>
              <a:t> (Austin CA 1999).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B. Personal Property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42434"/>
            <a:ext cx="8763000" cy="4605966"/>
          </a:xfrm>
        </p:spPr>
        <p:txBody>
          <a:bodyPr/>
          <a:lstStyle/>
          <a:p>
            <a:pPr marL="13716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4.	“Use” of Personal Property Liability</a:t>
            </a:r>
          </a:p>
          <a:p>
            <a:pPr marL="19431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”Use”  liability </a:t>
            </a:r>
            <a:r>
              <a:rPr lang="en-US" b="1" i="1" u="sng" dirty="0"/>
              <a:t>IS</a:t>
            </a:r>
            <a:r>
              <a:rPr lang="en-US" dirty="0"/>
              <a:t> predicated on vicarious acts of employees/agents;</a:t>
            </a:r>
          </a:p>
          <a:p>
            <a:pPr marL="19431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19431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Because it’s a vicarious liability, if the employee would enjoy immunity from liability for his actions, then the governmental entity is not liable.  </a:t>
            </a:r>
          </a:p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B. Personal Property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42434"/>
            <a:ext cx="8763000" cy="4605966"/>
          </a:xfrm>
        </p:spPr>
        <p:txBody>
          <a:bodyPr>
            <a:normAutofit fontScale="70000" lnSpcReduction="20000"/>
          </a:bodyPr>
          <a:lstStyle/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4.	</a:t>
            </a:r>
            <a:r>
              <a:rPr lang="en-US" sz="4000" dirty="0"/>
              <a:t>“Use” of Personal Property Liability</a:t>
            </a:r>
          </a:p>
          <a:p>
            <a:pPr marL="1828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Property must be “used” for intended purpose</a:t>
            </a:r>
          </a:p>
          <a:p>
            <a:pPr marL="1828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Property must be “used” by a governmental employee or agent</a:t>
            </a:r>
          </a:p>
          <a:p>
            <a:pPr marL="1828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4000" dirty="0"/>
          </a:p>
          <a:p>
            <a:pPr marL="1828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Consequently, there was no liability in:</a:t>
            </a:r>
          </a:p>
          <a:p>
            <a:pPr marL="216535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4000" dirty="0"/>
              <a:t>Assisted Suicide; </a:t>
            </a:r>
            <a:r>
              <a:rPr lang="en-US" sz="4000" i="1" dirty="0"/>
              <a:t>Rusk State Hosp.</a:t>
            </a:r>
          </a:p>
          <a:p>
            <a:pPr marL="216535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4000" dirty="0"/>
              <a:t>Sexual Assault; </a:t>
            </a:r>
            <a:r>
              <a:rPr lang="en-US" sz="4000" i="1" dirty="0"/>
              <a:t>TDCJ. v Campos </a:t>
            </a:r>
          </a:p>
          <a:p>
            <a:pPr marL="216535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4000" dirty="0"/>
              <a:t>NOT Sending EMS; </a:t>
            </a:r>
            <a:r>
              <a:rPr lang="en-US" sz="4000" i="1" dirty="0"/>
              <a:t>Dallas v. Sanchez</a:t>
            </a:r>
            <a:endParaRPr lang="en-US" sz="4000" dirty="0"/>
          </a:p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01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B. Personal Property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2" y="1676400"/>
            <a:ext cx="8828988" cy="5029200"/>
          </a:xfrm>
        </p:spPr>
        <p:txBody>
          <a:bodyPr>
            <a:normAutofit fontScale="25000" lnSpcReduction="20000"/>
          </a:bodyPr>
          <a:lstStyle/>
          <a:p>
            <a:pPr marL="1371600" indent="-685800">
              <a:buNone/>
            </a:pPr>
            <a:r>
              <a:rPr lang="en-US" sz="8600" dirty="0"/>
              <a:t>4.  Injuries Must Be Proximately Caused</a:t>
            </a:r>
          </a:p>
          <a:p>
            <a:pPr marL="1714500" indent="-342900"/>
            <a:r>
              <a:rPr lang="en-US" sz="9600" dirty="0"/>
              <a:t>Plaintiff must prove cause in-fact and foreseeability</a:t>
            </a:r>
          </a:p>
          <a:p>
            <a:pPr marL="1714500" indent="-342900"/>
            <a:r>
              <a:rPr lang="en-US" sz="9600" dirty="0"/>
              <a:t>Property </a:t>
            </a:r>
            <a:r>
              <a:rPr lang="en-US" sz="9600" b="1" u="sng" dirty="0"/>
              <a:t>must do more than furnish </a:t>
            </a:r>
            <a:r>
              <a:rPr lang="en-US" sz="9600" dirty="0"/>
              <a:t>the condition that </a:t>
            </a:r>
            <a:r>
              <a:rPr lang="en-US" sz="9600" b="1" u="sng" dirty="0"/>
              <a:t>makes the injury possible</a:t>
            </a:r>
            <a:r>
              <a:rPr lang="en-US" sz="9600" dirty="0"/>
              <a:t>. </a:t>
            </a:r>
            <a:r>
              <a:rPr lang="en-US" sz="9600" i="1" dirty="0"/>
              <a:t>Bossley</a:t>
            </a:r>
            <a:r>
              <a:rPr lang="en-US" sz="9600" dirty="0"/>
              <a:t> </a:t>
            </a:r>
          </a:p>
          <a:p>
            <a:pPr marL="1943100" indent="-342900">
              <a:spcBef>
                <a:spcPts val="0"/>
              </a:spcBef>
              <a:buFont typeface="Calibri" panose="020F0502020204030204" pitchFamily="34" charset="0"/>
              <a:buChar char="‒"/>
            </a:pPr>
            <a:endParaRPr lang="en-US" sz="9600" dirty="0"/>
          </a:p>
          <a:p>
            <a:pPr marL="1943100" indent="-342900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9600" dirty="0"/>
              <a:t>Door left open that allowed patient escape, </a:t>
            </a:r>
            <a:r>
              <a:rPr lang="en-US" sz="9600" i="1" dirty="0"/>
              <a:t>Bossley</a:t>
            </a:r>
            <a:endParaRPr lang="en-US" sz="9600" dirty="0"/>
          </a:p>
          <a:p>
            <a:pPr marL="1947672" indent="-3474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endParaRPr lang="en-US" sz="9600" dirty="0"/>
          </a:p>
          <a:p>
            <a:pPr marL="1947672" indent="-3474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9600" dirty="0"/>
              <a:t>Holding Cell with telephone cord, </a:t>
            </a:r>
            <a:r>
              <a:rPr lang="en-US" sz="9600" i="1" dirty="0"/>
              <a:t>Posey</a:t>
            </a:r>
          </a:p>
          <a:p>
            <a:pPr marL="1947672" indent="-3474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endParaRPr lang="en-US" sz="9600" i="1" dirty="0"/>
          </a:p>
          <a:p>
            <a:pPr marL="1947672" indent="-3474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9600" dirty="0"/>
              <a:t>Drug Overdoes, </a:t>
            </a:r>
            <a:r>
              <a:rPr lang="en-US" sz="9600" i="1" dirty="0"/>
              <a:t>Sanchez </a:t>
            </a:r>
            <a:r>
              <a:rPr lang="en-US" sz="9600" dirty="0"/>
              <a:t>(Tex. 2016)</a:t>
            </a:r>
          </a:p>
          <a:p>
            <a:pPr marL="1371600" indent="-685800">
              <a:buNone/>
            </a:pPr>
            <a:endParaRPr lang="en-US" sz="2400" dirty="0"/>
          </a:p>
          <a:p>
            <a:pPr marL="1371600" indent="-685800">
              <a:buNone/>
            </a:pPr>
            <a:endParaRPr lang="en-US" sz="2800" dirty="0"/>
          </a:p>
          <a:p>
            <a:pPr marL="1371600" indent="-685800">
              <a:buNone/>
            </a:pPr>
            <a:r>
              <a:rPr lang="en-US" sz="2800" dirty="0"/>
              <a:t>		</a:t>
            </a:r>
          </a:p>
          <a:p>
            <a:pPr marL="1371600" indent="-685800">
              <a:buNone/>
            </a:pPr>
            <a:endParaRPr lang="en-US" sz="4500" dirty="0"/>
          </a:p>
          <a:p>
            <a:pPr marL="1371600" indent="-685800">
              <a:buNone/>
            </a:pPr>
            <a:r>
              <a:rPr lang="en-US" sz="2800" dirty="0"/>
              <a:t>	</a:t>
            </a:r>
          </a:p>
          <a:p>
            <a:pPr marL="1371600" indent="-68580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III.  Exclusions from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676400"/>
            <a:ext cx="9372600" cy="4876800"/>
          </a:xfrm>
        </p:spPr>
        <p:txBody>
          <a:bodyPr>
            <a:normAutofit/>
          </a:bodyPr>
          <a:lstStyle/>
          <a:p>
            <a:pPr marL="1485900" indent="-393700">
              <a:lnSpc>
                <a:spcPct val="100000"/>
              </a:lnSpc>
              <a:spcBef>
                <a:spcPts val="600"/>
              </a:spcBef>
              <a:buAutoNum type="alphaUcPeriod"/>
            </a:pPr>
            <a:r>
              <a:rPr lang="en-US" dirty="0"/>
              <a:t>TCA Expressly Excludes Certain Activities from Liability. </a:t>
            </a:r>
          </a:p>
          <a:p>
            <a:pPr marL="1485900" indent="-393700">
              <a:lnSpc>
                <a:spcPct val="100000"/>
              </a:lnSpc>
              <a:spcBef>
                <a:spcPts val="600"/>
              </a:spcBef>
              <a:buAutoNum type="alphaUcPeriod"/>
            </a:pPr>
            <a:r>
              <a:rPr lang="en-US" dirty="0"/>
              <a:t>Actions before Jan. 1, 1970</a:t>
            </a:r>
          </a:p>
          <a:p>
            <a:pPr marL="1943100" lvl="2" indent="-39370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Buildings that pre-date the TCA</a:t>
            </a:r>
          </a:p>
          <a:p>
            <a:pPr marL="1485900" indent="-393700">
              <a:lnSpc>
                <a:spcPct val="100000"/>
              </a:lnSpc>
              <a:spcBef>
                <a:spcPts val="600"/>
              </a:spcBef>
              <a:buAutoNum type="alphaUcPeriod"/>
            </a:pPr>
            <a:r>
              <a:rPr lang="en-US" dirty="0"/>
              <a:t>Discretional Act</a:t>
            </a:r>
          </a:p>
          <a:p>
            <a:pPr marL="1943100" lvl="2" indent="-39370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There is Liability for Negligent Implementation of Policy </a:t>
            </a:r>
          </a:p>
          <a:p>
            <a:pPr marL="1485900" indent="-393700">
              <a:lnSpc>
                <a:spcPct val="100000"/>
              </a:lnSpc>
              <a:spcBef>
                <a:spcPts val="600"/>
              </a:spcBef>
              <a:buAutoNum type="alphaUcPeriod"/>
            </a:pPr>
            <a:r>
              <a:rPr lang="en-US" dirty="0"/>
              <a:t>Intentional Torts are Excluded</a:t>
            </a:r>
          </a:p>
          <a:p>
            <a:pPr marL="2114550" lvl="1" indent="-3429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2200" dirty="0"/>
              <a:t> </a:t>
            </a:r>
            <a:r>
              <a:rPr lang="en-US" sz="2000" dirty="0"/>
              <a:t>Assisted Suicide; Sexual Assaults; Excessive Force </a:t>
            </a:r>
          </a:p>
          <a:p>
            <a:pPr marL="2114550" lvl="1" indent="-3429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2000" i="1" dirty="0"/>
              <a:t>But Governmental Entity  cannot allow third parties to commit intentional torts.  Delaney v. UH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IV.	Election of 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76400"/>
            <a:ext cx="8991600" cy="4724400"/>
          </a:xfrm>
        </p:spPr>
        <p:txBody>
          <a:bodyPr>
            <a:normAutofit lnSpcReduction="10000"/>
          </a:bodyPr>
          <a:lstStyle/>
          <a:p>
            <a:pPr indent="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A.  Section 101.106</a:t>
            </a:r>
          </a:p>
          <a:p>
            <a:pPr marL="1828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Intended to ease “burden on governmental units and their employees in defending duplicative claims, by favor[ing] the expedient dismissal of ... employees when suit should have been brought against the government.”  </a:t>
            </a:r>
            <a:r>
              <a:rPr lang="en-US" i="1" dirty="0"/>
              <a:t>Cannon</a:t>
            </a:r>
          </a:p>
          <a:p>
            <a:pPr marL="1828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</a:rPr>
              <a:t>[S]</a:t>
            </a:r>
            <a:r>
              <a:rPr lang="en-US" sz="2400" dirty="0" err="1">
                <a:effectLst/>
              </a:rPr>
              <a:t>ection</a:t>
            </a:r>
            <a:r>
              <a:rPr lang="en-US" sz="2400" dirty="0">
                <a:effectLst/>
              </a:rPr>
              <a:t> 101.106(f) essentially </a:t>
            </a:r>
            <a:r>
              <a:rPr lang="en-US" sz="2400" b="1" u="sng" dirty="0">
                <a:effectLst/>
              </a:rPr>
              <a:t>prevents an employee from being sued at all for work-related torts</a:t>
            </a:r>
            <a:r>
              <a:rPr lang="en-US" sz="2400" dirty="0">
                <a:effectLst/>
              </a:rPr>
              <a:t> and instead provides for a suit against the governmental employer.” Garza (Tex. 2019)</a:t>
            </a:r>
            <a:endParaRPr lang="en-US" i="1" dirty="0"/>
          </a:p>
          <a:p>
            <a:pPr marL="1828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Forces Plaintiff to make an election of whether to sue individuals or entities.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B.	Sections 101.106(a)(b) TCA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077654" cy="4529766"/>
          </a:xfrm>
        </p:spPr>
        <p:txBody>
          <a:bodyPr>
            <a:normAutofit/>
          </a:bodyPr>
          <a:lstStyle/>
          <a:p>
            <a:pPr marL="1828800" indent="-1143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lphaLcParenBoth"/>
            </a:pPr>
            <a:r>
              <a:rPr lang="en-US" dirty="0"/>
              <a:t>Suing governmental unit is an </a:t>
            </a:r>
            <a:r>
              <a:rPr lang="en-US" b="1" i="1" dirty="0">
                <a:solidFill>
                  <a:srgbClr val="FFC000"/>
                </a:solidFill>
              </a:rPr>
              <a:t>irrevocable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C000"/>
                </a:solidFill>
              </a:rPr>
              <a:t>election</a:t>
            </a:r>
            <a:r>
              <a:rPr lang="en-US" b="1" i="1" dirty="0"/>
              <a:t> </a:t>
            </a:r>
            <a:r>
              <a:rPr lang="en-US" dirty="0"/>
              <a:t>barring claims against employees regarding same subject matter.</a:t>
            </a:r>
          </a:p>
          <a:p>
            <a:pPr marL="1828800" indent="-1143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lphaLcParenBoth"/>
            </a:pPr>
            <a:endParaRPr lang="en-US" dirty="0"/>
          </a:p>
          <a:p>
            <a:pPr marL="1778000" indent="-1092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(b)	Suing employee is an </a:t>
            </a:r>
            <a:r>
              <a:rPr lang="en-US" b="1" i="1" dirty="0">
                <a:solidFill>
                  <a:srgbClr val="FFC000"/>
                </a:solidFill>
              </a:rPr>
              <a:t>irrevocable election </a:t>
            </a:r>
            <a:r>
              <a:rPr lang="en-US" dirty="0"/>
              <a:t>barring claims against governmental entity regarding same subject matter.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C.	Section 101.106(f) TCA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28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When a suit is brought against an employee for actions within course and scope of employment and could have been brought under the TCA, the employee can file a motion to substitute the entity.</a:t>
            </a:r>
          </a:p>
          <a:p>
            <a:pPr marL="1028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If the employee files the motion to substitute, the plaintiff can either:</a:t>
            </a:r>
          </a:p>
          <a:p>
            <a:pPr marL="1320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/>
              <a:t>Agree to the motion and join the entity; or</a:t>
            </a:r>
          </a:p>
          <a:p>
            <a:pPr marL="1320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/>
              <a:t>Contest arguing that the employee is liable in his individual capacity.  </a:t>
            </a:r>
            <a:r>
              <a:rPr lang="en-US" i="1" dirty="0"/>
              <a:t>Texas Adjunct </a:t>
            </a:r>
            <a:r>
              <a:rPr lang="en-US" i="1" dirty="0" err="1"/>
              <a:t>Gen’ls</a:t>
            </a:r>
            <a:r>
              <a:rPr lang="en-US" i="1" dirty="0"/>
              <a:t> Office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D.	Section 101.106(f) TCA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Statute of Limitations: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/>
              <a:t>Statute of limitation is tolled if entity is named in a timely fashion.  </a:t>
            </a:r>
            <a:r>
              <a:rPr lang="en-US" i="1" dirty="0"/>
              <a:t>Bailey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Look at Substance of Allegations: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/>
              <a:t>If the substance of the claims is based on work in the course of duties, then it is a claim in the official capacity.  </a:t>
            </a:r>
            <a:r>
              <a:rPr lang="en-US" i="1" dirty="0"/>
              <a:t>Alexander v. Walker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“Could have been brought under the TCA”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/>
              <a:t>Employee is dismissed regardless of whether there is waiver of entity’s immunity under the TCA.  </a:t>
            </a:r>
            <a:r>
              <a:rPr lang="en-US" i="1" dirty="0"/>
              <a:t>Franka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Garza v. Harrison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667354"/>
            <a:ext cx="7765322" cy="503824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Facts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Garza is Navasota Police Officer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Lives in another county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Gets a break on his rent for being a “Courtesy Patrol Officer”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 obligation to “pursue and apprehend”, in fact, prohibits arrests or use of force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Garza wearing casual clothes walking around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Garza observes person with marijuana in a car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Suspect attempts to flee in his car.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Defense lawyers assert Garza was acting as “Officer.”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4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marL="685800" indent="-685800" algn="just" eaLnBrk="1" hangingPunct="1">
              <a:defRPr/>
            </a:pPr>
            <a:r>
              <a:rPr lang="en-US" sz="2800" dirty="0"/>
              <a:t>B.	SOVEREIGN IMMUNITY—Created by the Courts, Perfected by the Legislature!!!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/>
              <a:t>Sovereign Immunity is the creation of common law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Courts determine the scope of protection afforded, therefore Courts decide: </a:t>
            </a:r>
          </a:p>
          <a:p>
            <a:pPr lvl="2" eaLnBrk="1" hangingPunct="1">
              <a:defRPr/>
            </a:pPr>
            <a:endParaRPr lang="en-US" sz="1200" dirty="0"/>
          </a:p>
          <a:p>
            <a:pPr lvl="2" eaLnBrk="1" hangingPunct="1">
              <a:defRPr/>
            </a:pPr>
            <a:r>
              <a:rPr lang="en-US" sz="2800" dirty="0"/>
              <a:t>What suits are barred by immunity-</a:t>
            </a:r>
          </a:p>
          <a:p>
            <a:pPr lvl="3">
              <a:defRPr/>
            </a:pPr>
            <a:r>
              <a:rPr lang="en-US" sz="2800" dirty="0"/>
              <a:t>Equity claims vs. Suits for money damages</a:t>
            </a:r>
            <a:endParaRPr lang="en-US" sz="2400" dirty="0"/>
          </a:p>
          <a:p>
            <a:pPr lvl="3">
              <a:defRPr/>
            </a:pPr>
            <a:r>
              <a:rPr lang="en-US" sz="2400" i="1" dirty="0"/>
              <a:t>City of Dallas v. Parker</a:t>
            </a:r>
          </a:p>
          <a:p>
            <a:pPr lvl="2" eaLnBrk="1" hangingPunct="1">
              <a:defRPr/>
            </a:pPr>
            <a:endParaRPr lang="en-US" sz="1200" dirty="0"/>
          </a:p>
          <a:p>
            <a:pPr lvl="2" eaLnBrk="1" hangingPunct="1">
              <a:defRPr/>
            </a:pPr>
            <a:endParaRPr lang="en-US" sz="1200" dirty="0"/>
          </a:p>
          <a:p>
            <a:pPr lvl="2" eaLnBrk="1" hangingPunct="1">
              <a:defRPr/>
            </a:pPr>
            <a:r>
              <a:rPr lang="en-US" sz="2800" dirty="0"/>
              <a:t>What entities enjoy immunity </a:t>
            </a:r>
          </a:p>
          <a:p>
            <a:pPr lvl="3">
              <a:defRPr/>
            </a:pPr>
            <a:r>
              <a:rPr lang="en-US" sz="2800" i="1" dirty="0"/>
              <a:t>LTTS</a:t>
            </a:r>
          </a:p>
        </p:txBody>
      </p:sp>
    </p:spTree>
    <p:extLst>
      <p:ext uri="{BB962C8B-B14F-4D97-AF65-F5344CB8AC3E}">
        <p14:creationId xmlns:p14="http://schemas.microsoft.com/office/powerpoint/2010/main" val="326220086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Garza v. Harrison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67354"/>
            <a:ext cx="8069668" cy="5038246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300" dirty="0"/>
              <a:t>Supreme Court Holds:</a:t>
            </a:r>
          </a:p>
          <a:p>
            <a:r>
              <a:rPr lang="en-US" dirty="0">
                <a:effectLst/>
              </a:rPr>
              <a:t>“[T]he Tort Claims Act broadly defines ‘scope of employment’ as </a:t>
            </a: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	(1) the performance for a governmental unit of the duties of an employee's office or employment," which </a:t>
            </a: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	(2) includes being in or about the performance of a task lawfully assigned to an employee by competent authority."</a:t>
            </a: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2000" dirty="0">
                <a:effectLst/>
              </a:rPr>
              <a:t>	“</a:t>
            </a:r>
            <a:r>
              <a:rPr lang="en-US" dirty="0">
                <a:effectLst/>
              </a:rPr>
              <a:t>Conduct falls outside the scope of employment when it occurs within an independent course of conduct not intended by the employee to serve </a:t>
            </a:r>
            <a:r>
              <a:rPr lang="en-US" b="1" i="1" u="sng" dirty="0">
                <a:effectLst/>
              </a:rPr>
              <a:t>any</a:t>
            </a:r>
            <a:r>
              <a:rPr lang="en-US" b="1" u="sng" dirty="0">
                <a:effectLst/>
              </a:rPr>
              <a:t> purposes of the employer." 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45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Garza v. Harrison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67354"/>
            <a:ext cx="8069668" cy="503824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Supreme Court Holds: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Peace officers have a duty to act at all times and places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	Peace Officers are obligated to preserve the peace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	Apartment complex can’t alter that obligation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Navasota is the proper defendant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A</a:t>
            </a:r>
            <a:r>
              <a:rPr lang="en-US" dirty="0">
                <a:effectLst/>
              </a:rPr>
              <a:t> fact issue regarding whether in private or official capacity if the officer is: “</a:t>
            </a:r>
            <a:r>
              <a:rPr lang="en-US" b="1" u="sng" dirty="0">
                <a:effectLst/>
              </a:rPr>
              <a:t>protecting a private employer's property, ejecting trespassers</a:t>
            </a:r>
            <a:r>
              <a:rPr lang="en-US" dirty="0">
                <a:effectLst/>
              </a:rPr>
              <a:t>, or enforcing rules and regulations promulgated by the private employer….”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78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Proprietary Liability	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A.   	Applies only to Cities</a:t>
            </a:r>
          </a:p>
          <a:p>
            <a:endParaRPr lang="en-US" dirty="0"/>
          </a:p>
          <a:p>
            <a:r>
              <a:rPr lang="en-US" dirty="0"/>
              <a:t>B.	Proprietary Function Liability applies to Torts </a:t>
            </a:r>
            <a:r>
              <a:rPr lang="en-US" b="1" i="1" u="sng" dirty="0"/>
              <a:t>AND</a:t>
            </a:r>
            <a:r>
              <a:rPr lang="en-US" dirty="0"/>
              <a:t> Contract Claims against Cities</a:t>
            </a:r>
          </a:p>
          <a:p>
            <a:endParaRPr lang="en-US" dirty="0"/>
          </a:p>
          <a:p>
            <a:r>
              <a:rPr lang="en-US" dirty="0"/>
              <a:t>C.	When Acting in a Proprietary Capacity, the City Enjoys NO IMMUNITY and is Liable as any Other Party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68408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Proprietary Liability	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667354"/>
            <a:ext cx="7765322" cy="45810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D.	Supreme Court has long cited the “benefits test” as the basis on which it determines if the function was government or proprietary.</a:t>
            </a:r>
          </a:p>
          <a:p>
            <a:r>
              <a:rPr lang="en-US" dirty="0"/>
              <a:t>E.  In Wasson II, the Court looked at 4 factors to determine if the act was Governmental or Proprietary:</a:t>
            </a:r>
          </a:p>
          <a:p>
            <a:pPr lvl="1"/>
            <a:r>
              <a:rPr lang="en-US" dirty="0"/>
              <a:t>Was the action Discretionary or Mandatory?</a:t>
            </a:r>
          </a:p>
          <a:p>
            <a:pPr lvl="1"/>
            <a:r>
              <a:rPr lang="en-US" dirty="0"/>
              <a:t>Intended Benefits for City or State as a Whole</a:t>
            </a:r>
          </a:p>
          <a:p>
            <a:pPr lvl="1"/>
            <a:r>
              <a:rPr lang="en-US" dirty="0"/>
              <a:t>Acting on its behalf or on behalf of the State</a:t>
            </a:r>
          </a:p>
          <a:p>
            <a:pPr lvl="1"/>
            <a:r>
              <a:rPr lang="en-US" dirty="0"/>
              <a:t>Was it sufficiently related to a governmental function to warrant immunity?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59934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Proprietary Liability	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F.	Supreme Court found development of lake and leasing lake property was proprietary because:</a:t>
            </a:r>
          </a:p>
          <a:p>
            <a:pPr lvl="2"/>
            <a:r>
              <a:rPr lang="en-US" sz="2400" dirty="0"/>
              <a:t>City wanted a water source for the city</a:t>
            </a:r>
          </a:p>
          <a:p>
            <a:pPr lvl="2"/>
            <a:r>
              <a:rPr lang="en-US" sz="2400" dirty="0"/>
              <a:t>Leasing property was for City’s benefit</a:t>
            </a:r>
          </a:p>
          <a:p>
            <a:pPr lvl="2"/>
            <a:r>
              <a:rPr lang="en-US" sz="2400" dirty="0"/>
              <a:t>Rejected argument that securing water supply was inherently governmental, because “</a:t>
            </a:r>
            <a:r>
              <a:rPr lang="en-US" sz="2400" dirty="0">
                <a:effectLst/>
              </a:rPr>
              <a:t>fact that a city’s proprietary action ‘touches upon’ a governmental function is insufficient”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59389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Proprietary Liability	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G.	Based on </a:t>
            </a:r>
            <a:r>
              <a:rPr lang="en-US" i="1" dirty="0"/>
              <a:t>Wasson II</a:t>
            </a:r>
            <a:r>
              <a:rPr lang="en-US" dirty="0"/>
              <a:t>, Courts have held:</a:t>
            </a:r>
          </a:p>
          <a:p>
            <a:pPr lvl="1"/>
            <a:r>
              <a:rPr lang="en-US" dirty="0"/>
              <a:t>Contract for disposal of effluent were governmental;</a:t>
            </a:r>
          </a:p>
          <a:p>
            <a:pPr lvl="1"/>
            <a:r>
              <a:rPr lang="en-US" dirty="0"/>
              <a:t>Contract to expand water treatment plan were governmental;</a:t>
            </a:r>
          </a:p>
          <a:p>
            <a:pPr lvl="1"/>
            <a:r>
              <a:rPr lang="en-US" dirty="0"/>
              <a:t>Contract for auditing and billing collection were proprietary;</a:t>
            </a:r>
          </a:p>
          <a:p>
            <a:pPr lvl="1"/>
            <a:r>
              <a:rPr lang="en-US" dirty="0"/>
              <a:t>Contract intended to stimulate business and commercial activity was propriety.  </a:t>
            </a:r>
            <a:r>
              <a:rPr lang="en-US" i="1" dirty="0"/>
              <a:t>City of League</a:t>
            </a:r>
          </a:p>
          <a:p>
            <a:pPr lvl="1"/>
            <a:r>
              <a:rPr lang="en-US" dirty="0"/>
              <a:t>Development Agreement primarily intended to increase local property and sales taxes was proprietary.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91572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21336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TEXAS TORT CLAIMS ACT </a:t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or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The ROAD GOES ON FOREVER; BUT THE PARTY NEVER ENDS!</a:t>
            </a:r>
            <a:r>
              <a:rPr lang="en-US" sz="36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667000"/>
            <a:ext cx="8534400" cy="3657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70000"/>
              </a:lnSpc>
            </a:pP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Presented By:</a:t>
            </a:r>
          </a:p>
          <a:p>
            <a:pPr>
              <a:lnSpc>
                <a:spcPct val="70000"/>
              </a:lnSpc>
            </a:pPr>
            <a:r>
              <a:rPr lang="en-US" sz="4000" i="1" dirty="0"/>
              <a:t>Austin Jones</a:t>
            </a:r>
            <a:endParaRPr lang="en-US" sz="1400" dirty="0"/>
          </a:p>
          <a:p>
            <a:pPr>
              <a:lnSpc>
                <a:spcPct val="70000"/>
              </a:lnSpc>
            </a:pPr>
            <a:r>
              <a:rPr lang="en-US" sz="4000" i="1" dirty="0"/>
              <a:t>Mike Shaunessy</a:t>
            </a:r>
          </a:p>
          <a:p>
            <a:pPr>
              <a:lnSpc>
                <a:spcPct val="10000"/>
              </a:lnSpc>
            </a:pPr>
            <a:endParaRPr lang="en-U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4800" dirty="0"/>
              <a:t>McGinnis Lochridge LLP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 W. 6</a:t>
            </a:r>
            <a:r>
              <a:rPr lang="en-US" sz="18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St., Bldg. B, Ste. 400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Austin, Texas 78703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(512) 495-6000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mshaunessy@mcginnislaw.com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ajones@mcginnislaw.com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www.mcginnislaw.com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lnSpc>
                <a:spcPct val="85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marL="685800" indent="-685800" algn="just" eaLnBrk="1" hangingPunct="1">
              <a:defRPr/>
            </a:pPr>
            <a:r>
              <a:rPr lang="en-US" sz="2800" dirty="0"/>
              <a:t>B.	SOVEREIGN IMMUNITY—Created by the Courts, Perfected by the Legislature!!!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sz="2800" dirty="0"/>
              <a:t>The Legislature’s role is to determine when to waive immunity (when limited resources, i.e., tax dollars are subject to judgments) </a:t>
            </a:r>
          </a:p>
          <a:p>
            <a:pPr lvl="1" eaLnBrk="1" hangingPunct="1">
              <a:defRPr/>
            </a:pPr>
            <a:endParaRPr lang="en-US" sz="2800" dirty="0"/>
          </a:p>
          <a:p>
            <a:pPr lvl="1" eaLnBrk="1" hangingPunct="1">
              <a:defRPr/>
            </a:pPr>
            <a:r>
              <a:rPr lang="en-US" sz="2800" dirty="0"/>
              <a:t>The Legislature can waive immunity, but it must do so in a clear and unequivocal manner</a:t>
            </a:r>
          </a:p>
        </p:txBody>
      </p:sp>
    </p:spTree>
    <p:extLst>
      <p:ext uri="{BB962C8B-B14F-4D97-AF65-F5344CB8AC3E}">
        <p14:creationId xmlns:p14="http://schemas.microsoft.com/office/powerpoint/2010/main" val="710730313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marL="685800" indent="-685800" algn="just" eaLnBrk="1" hangingPunct="1">
              <a:defRPr/>
            </a:pPr>
            <a:r>
              <a:rPr lang="en-US" sz="2800" dirty="0"/>
              <a:t>C.	What ENTITIES ENJOY SOVEREIGN IMMUNITY?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FF00"/>
              </a:buClr>
              <a:buFont typeface="Marlett" pitchFamily="2" charset="2"/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Immunity protects </a:t>
            </a: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governmental entities and those fulfilling governmental functions </a:t>
            </a:r>
          </a:p>
          <a:p>
            <a:pPr lvl="1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Courts look at “[n]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ature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purpose and powers” of an entity to determine if it enjoys immunity</a:t>
            </a:r>
          </a:p>
          <a:p>
            <a:pPr lvl="1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ERCOT/Ben</a:t>
            </a:r>
            <a:r>
              <a:rPr lang="en-US" sz="2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Bolt/LTTS/Incarnate Word-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DUCK Test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entity, 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Authority, 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 on Actions, and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a Purely Private Entity (Ex: Trinity University)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6562325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marL="685800" indent="-685800" algn="just" eaLnBrk="1" hangingPunct="1">
              <a:defRPr/>
            </a:pPr>
            <a:r>
              <a:rPr lang="en-US" sz="2800" dirty="0"/>
              <a:t>C.	What ENTITIES ENJOY SOVEREIGN IMMUNITY? NOT CITIES ACTING In PROPRIETARY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00FF00"/>
              </a:buClr>
              <a:buFont typeface="Marlett" pitchFamily="2" charset="2"/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 carrying out Proprietary Activities enjoy NO Immunity 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Proprietary Function Exception Applies to BOTH TORT and CONTRACT CLAIMS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incomplete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 of “Governmental Functions” is included in the TCA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an area of significant litigation recently</a:t>
            </a:r>
          </a:p>
          <a:p>
            <a:pPr marL="457200" lvl="1" indent="0">
              <a:buClr>
                <a:srgbClr val="00FF00"/>
              </a:buClr>
              <a:buNone/>
            </a:pP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Clr>
                <a:srgbClr val="00FF00"/>
              </a:buClr>
              <a:buNone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Propriety Function Rule Applies ONLY to Cities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buClr>
                <a:srgbClr val="00FF00"/>
              </a:buClr>
              <a:buNone/>
            </a:pP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buClr>
                <a:srgbClr val="00FF00"/>
              </a:buClr>
              <a:buNone/>
            </a:pP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7768823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D. Who can waive immunity?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/>
              <a:t>a.  Legislature can waive</a:t>
            </a:r>
          </a:p>
          <a:p>
            <a:pPr lvl="1"/>
            <a:r>
              <a:rPr lang="en-US" sz="2600" dirty="0"/>
              <a:t>Supremes say the Legislature is in the best position to make such a decision</a:t>
            </a:r>
          </a:p>
          <a:p>
            <a:pPr>
              <a:buNone/>
            </a:pPr>
            <a:r>
              <a:rPr lang="en-US" sz="3000" dirty="0"/>
              <a:t>b.  Can Legislature allow others to waive?</a:t>
            </a:r>
          </a:p>
          <a:p>
            <a:pPr lvl="1"/>
            <a:r>
              <a:rPr lang="en-US" dirty="0"/>
              <a:t>No;</a:t>
            </a:r>
            <a:r>
              <a:rPr lang="en-US" i="1" dirty="0"/>
              <a:t> IT-Davey</a:t>
            </a:r>
            <a:endParaRPr lang="en-US" dirty="0"/>
          </a:p>
          <a:p>
            <a:pPr lvl="1"/>
            <a:r>
              <a:rPr lang="en-US" dirty="0"/>
              <a:t>More recently, Supremes side-stepped this issue and said the actions in question were not clear and unambiguous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sz="2400" i="1" dirty="0"/>
              <a:t>UTEP v. Herrera; Tooke v. Mexia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85127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D. Who can waive immunity?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/>
              <a:t>c. </a:t>
            </a:r>
            <a:r>
              <a:rPr lang="en-US" sz="3400" dirty="0"/>
              <a:t>Can courts find waiver by estoppel?</a:t>
            </a:r>
          </a:p>
          <a:p>
            <a:pPr lvl="2">
              <a:defRPr/>
            </a:pPr>
            <a:r>
              <a:rPr lang="en-US" sz="2400" i="1" dirty="0"/>
              <a:t>Heart Bluff Ranch (citing  State v. Biggers)</a:t>
            </a:r>
          </a:p>
          <a:p>
            <a:pPr lvl="3">
              <a:defRPr/>
            </a:pPr>
            <a:r>
              <a:rPr lang="en-US" sz="2400" dirty="0"/>
              <a:t>Government cannot reap benefit of unjust behavior</a:t>
            </a:r>
          </a:p>
          <a:p>
            <a:pPr lvl="4"/>
            <a:r>
              <a:rPr lang="en-US" sz="2400" dirty="0"/>
              <a:t>Waiver by Conduct.  </a:t>
            </a:r>
            <a:r>
              <a:rPr lang="en-US" sz="2400" i="1" dirty="0"/>
              <a:t>Federal Sign/State Street</a:t>
            </a:r>
          </a:p>
          <a:p>
            <a:pPr lvl="4"/>
            <a:r>
              <a:rPr lang="en-US" sz="2400" dirty="0"/>
              <a:t>If relying on this, you‘re </a:t>
            </a:r>
            <a:r>
              <a:rPr lang="en-US" sz="2400" b="1" u="sng" dirty="0"/>
              <a:t>IN TROUBLE</a:t>
            </a:r>
            <a:r>
              <a:rPr lang="en-US" sz="2400" dirty="0"/>
              <a:t>.</a:t>
            </a:r>
          </a:p>
          <a:p>
            <a:pPr lvl="4"/>
            <a:endParaRPr lang="en-US" sz="2400" dirty="0"/>
          </a:p>
          <a:p>
            <a:pPr marL="514350" indent="-514350">
              <a:buAutoNum type="alphaLcPeriod" startAt="4"/>
            </a:pPr>
            <a:r>
              <a:rPr lang="en-US" sz="3300" dirty="0"/>
              <a:t>Waiver by filing suit bringing counter-claims</a:t>
            </a:r>
          </a:p>
          <a:p>
            <a:pPr marL="914400" lvl="2" indent="0">
              <a:buNone/>
            </a:pPr>
            <a:r>
              <a:rPr lang="en-US" sz="2400" dirty="0"/>
              <a:t>Waiver of claims </a:t>
            </a:r>
            <a:r>
              <a:rPr lang="en-US" sz="2400" b="1" u="sng" dirty="0"/>
              <a:t>as to offset for related counter-claims</a:t>
            </a:r>
          </a:p>
          <a:p>
            <a:pPr marL="914400" lvl="2" indent="0">
              <a:buNone/>
            </a:pPr>
            <a:r>
              <a:rPr lang="en-US" sz="2400" dirty="0"/>
              <a:t>not applicable if suit is to collect statutory fines</a:t>
            </a:r>
          </a:p>
          <a:p>
            <a:pPr marL="914400" lvl="2" indent="0">
              <a:buNone/>
            </a:pP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60852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15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 What Does Immunity Entail?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/>
              <a:t>Addressing sovereign immunity means determining “</a:t>
            </a:r>
            <a:r>
              <a:rPr lang="en-US" sz="2800" u="sng" dirty="0"/>
              <a:t>whether the state consented to suit </a:t>
            </a:r>
            <a:r>
              <a:rPr lang="en-US" sz="2800" dirty="0"/>
              <a:t>and whether it agreed to liability.”</a:t>
            </a:r>
            <a:r>
              <a:rPr lang="en-US" sz="2800" i="1" dirty="0"/>
              <a:t>  Harris County Hosp. Dist. v. Tomball Reg. Hosp.  (Tex. 2009)</a:t>
            </a:r>
          </a:p>
          <a:p>
            <a:pPr>
              <a:lnSpc>
                <a:spcPct val="80000"/>
              </a:lnSpc>
              <a:buNone/>
            </a:pPr>
            <a:endParaRPr lang="en-US" sz="1600" dirty="0"/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	-Immunity from suit—KEY to the COURTHOUSE</a:t>
            </a:r>
          </a:p>
          <a:p>
            <a:pPr>
              <a:lnSpc>
                <a:spcPct val="80000"/>
              </a:lnSpc>
              <a:buNone/>
            </a:pPr>
            <a:r>
              <a:rPr lang="en-US" dirty="0"/>
              <a:t>		It’s </a:t>
            </a:r>
            <a:r>
              <a:rPr lang="en-US" sz="2800" dirty="0"/>
              <a:t>jurisdictional</a:t>
            </a:r>
          </a:p>
          <a:p>
            <a:pPr>
              <a:lnSpc>
                <a:spcPct val="80000"/>
              </a:lnSpc>
              <a:buNone/>
            </a:pPr>
            <a:endParaRPr lang="en-US" sz="1000" dirty="0"/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dirty="0"/>
              <a:t>I</a:t>
            </a:r>
            <a:r>
              <a:rPr lang="en-US" sz="2400" dirty="0"/>
              <a:t>mmunity from suit deprived the trial court of subject matter jurisdiction—i.e. raised through plea to the jurisdiction</a:t>
            </a:r>
          </a:p>
          <a:p>
            <a:pPr lvl="1">
              <a:lnSpc>
                <a:spcPct val="80000"/>
              </a:lnSpc>
              <a:buFontTx/>
              <a:buChar char="-"/>
            </a:pPr>
            <a:endParaRPr lang="en-US" dirty="0"/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2400" dirty="0"/>
              <a:t>Can be raised at any time and even sui </a:t>
            </a:r>
            <a:r>
              <a:rPr lang="en-US" sz="2400" dirty="0" err="1"/>
              <a:t>sponte</a:t>
            </a:r>
            <a:endParaRPr lang="en-US" sz="2400" dirty="0"/>
          </a:p>
          <a:p>
            <a:pPr>
              <a:lnSpc>
                <a:spcPct val="80000"/>
              </a:lnSpc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3456652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2580</Words>
  <Application>Microsoft Office PowerPoint</Application>
  <PresentationFormat>On-screen Show (4:3)</PresentationFormat>
  <Paragraphs>297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 Black</vt:lpstr>
      <vt:lpstr>Bookman Old Style</vt:lpstr>
      <vt:lpstr>Calibri</vt:lpstr>
      <vt:lpstr>Marlett</vt:lpstr>
      <vt:lpstr>Museo Sans 500</vt:lpstr>
      <vt:lpstr>Rockwell</vt:lpstr>
      <vt:lpstr>Tahoma</vt:lpstr>
      <vt:lpstr>Times New Roman</vt:lpstr>
      <vt:lpstr>Wingdings</vt:lpstr>
      <vt:lpstr>Damask</vt:lpstr>
      <vt:lpstr>or  “The ROAD GOES ON FOREVER; BUT THE PARTY NEVER ENDS!”</vt:lpstr>
      <vt:lpstr> I.  Sovereign Immunity  is the Starting Point</vt:lpstr>
      <vt:lpstr>B. SOVEREIGN IMMUNITY—Created by the Courts, Perfected by the Legislature!!!</vt:lpstr>
      <vt:lpstr>B. SOVEREIGN IMMUNITY—Created by the Courts, Perfected by the Legislature!!!</vt:lpstr>
      <vt:lpstr>C. What ENTITIES ENJOY SOVEREIGN IMMUNITY?</vt:lpstr>
      <vt:lpstr>C. What ENTITIES ENJOY SOVEREIGN IMMUNITY? NOT CITIES ACTING In PROPRIETARY CAPACITY</vt:lpstr>
      <vt:lpstr>D. Who can waive immunity?</vt:lpstr>
      <vt:lpstr>D. Who can waive immunity?</vt:lpstr>
      <vt:lpstr>PowerPoint Presentation</vt:lpstr>
      <vt:lpstr>PowerPoint Presentation</vt:lpstr>
      <vt:lpstr>PowerPoint Presentation</vt:lpstr>
      <vt:lpstr>II.  Avoiding Sovereign Immunity</vt:lpstr>
      <vt:lpstr>II.  Avoiding Sovereign Immunity</vt:lpstr>
      <vt:lpstr>II.  Avoiding Sovereign Immunity</vt:lpstr>
      <vt:lpstr>III. Waiver of Immunity by Statute</vt:lpstr>
      <vt:lpstr>C.  Finding a waiver absent “magic language”</vt:lpstr>
      <vt:lpstr> IV.  Liability under the TCA</vt:lpstr>
      <vt:lpstr>IV.  LIABILITY Under TCA</vt:lpstr>
      <vt:lpstr>B. Personal Property Liability</vt:lpstr>
      <vt:lpstr>B. Personal Property Liability</vt:lpstr>
      <vt:lpstr>B. Personal Property Liability</vt:lpstr>
      <vt:lpstr>B. Personal Property Liability</vt:lpstr>
      <vt:lpstr>B. Personal Property Liability</vt:lpstr>
      <vt:lpstr>III.  Exclusions from Liability</vt:lpstr>
      <vt:lpstr>IV. Election of Remedies</vt:lpstr>
      <vt:lpstr>B. Sections 101.106(a)(b) TCA</vt:lpstr>
      <vt:lpstr>C. Section 101.106(f) TCA</vt:lpstr>
      <vt:lpstr>D. Section 101.106(f) TCA</vt:lpstr>
      <vt:lpstr>Garza v. Harrison</vt:lpstr>
      <vt:lpstr>Garza v. Harrison</vt:lpstr>
      <vt:lpstr>Garza v. Harrison</vt:lpstr>
      <vt:lpstr>V. Proprietary Liability  </vt:lpstr>
      <vt:lpstr>V. Proprietary Liability  </vt:lpstr>
      <vt:lpstr>V. Proprietary Liability  </vt:lpstr>
      <vt:lpstr>V. Proprietary Liability  </vt:lpstr>
      <vt:lpstr>TEXAS TORT CLAIMS ACT   or  “The ROAD GOES ON FOREVER; BUT THE PARTY NEVER ENDS!”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1900-01-01T06:00:00Z</cp:lastPrinted>
  <dcterms:created xsi:type="dcterms:W3CDTF">1900-01-01T06:00:00Z</dcterms:created>
  <dcterms:modified xsi:type="dcterms:W3CDTF">2023-11-03T15:06:48Z</dcterms:modified>
</cp:coreProperties>
</file>