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6"/>
  </p:notesMasterIdLst>
  <p:sldIdLst>
    <p:sldId id="282" r:id="rId5"/>
    <p:sldId id="285" r:id="rId6"/>
    <p:sldId id="257" r:id="rId7"/>
    <p:sldId id="283" r:id="rId8"/>
    <p:sldId id="266" r:id="rId9"/>
    <p:sldId id="284" r:id="rId10"/>
    <p:sldId id="258" r:id="rId11"/>
    <p:sldId id="264" r:id="rId12"/>
    <p:sldId id="261" r:id="rId13"/>
    <p:sldId id="286" r:id="rId14"/>
    <p:sldId id="260" r:id="rId15"/>
    <p:sldId id="262" r:id="rId16"/>
    <p:sldId id="265" r:id="rId17"/>
    <p:sldId id="267" r:id="rId18"/>
    <p:sldId id="268" r:id="rId19"/>
    <p:sldId id="276" r:id="rId20"/>
    <p:sldId id="275" r:id="rId21"/>
    <p:sldId id="274" r:id="rId22"/>
    <p:sldId id="273" r:id="rId23"/>
    <p:sldId id="279" r:id="rId24"/>
    <p:sldId id="281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3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E3B19F-85D7-40F7-B0E9-DE32E5D8A034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620985-2FCB-4C94-96DD-B396E9F43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929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620985-2FCB-4C94-96DD-B396E9F432B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39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49F93-CE67-4DC6-983E-37C2D427F621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E57A-C7A4-4885-B9BD-1EF803110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607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49F93-CE67-4DC6-983E-37C2D427F621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E57A-C7A4-4885-B9BD-1EF803110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009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49F93-CE67-4DC6-983E-37C2D427F621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E57A-C7A4-4885-B9BD-1EF803110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6373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49F93-CE67-4DC6-983E-37C2D427F621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E57A-C7A4-4885-B9BD-1EF803110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3120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49F93-CE67-4DC6-983E-37C2D427F621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E57A-C7A4-4885-B9BD-1EF803110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0650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49F93-CE67-4DC6-983E-37C2D427F621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E57A-C7A4-4885-B9BD-1EF803110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9399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49F93-CE67-4DC6-983E-37C2D427F621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E57A-C7A4-4885-B9BD-1EF803110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0381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49F93-CE67-4DC6-983E-37C2D427F621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E57A-C7A4-4885-B9BD-1EF803110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2706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49F93-CE67-4DC6-983E-37C2D427F621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E57A-C7A4-4885-B9BD-1EF803110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11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49F93-CE67-4DC6-983E-37C2D427F621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C16BE57A-C7A4-4885-B9BD-1EF803110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369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49F93-CE67-4DC6-983E-37C2D427F621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E57A-C7A4-4885-B9BD-1EF803110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38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49F93-CE67-4DC6-983E-37C2D427F621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E57A-C7A4-4885-B9BD-1EF803110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494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49F93-CE67-4DC6-983E-37C2D427F621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E57A-C7A4-4885-B9BD-1EF803110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751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49F93-CE67-4DC6-983E-37C2D427F621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E57A-C7A4-4885-B9BD-1EF803110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656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49F93-CE67-4DC6-983E-37C2D427F621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E57A-C7A4-4885-B9BD-1EF803110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850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49F93-CE67-4DC6-983E-37C2D427F621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E57A-C7A4-4885-B9BD-1EF803110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882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49F93-CE67-4DC6-983E-37C2D427F621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E57A-C7A4-4885-B9BD-1EF803110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84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E749F93-CE67-4DC6-983E-37C2D427F621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16BE57A-C7A4-4885-B9BD-1EF803110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228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shlawfirm.com/" TargetMode="External"/><Relationship Id="rId2" Type="http://schemas.openxmlformats.org/officeDocument/2006/relationships/hyperlink" Target="mailto:alyssa.castillon@rshlawfirm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1.next.westlaw.com/Link/Document/FullText?findType=L&amp;pubNum=1000170&amp;cite=TXCPS33.004&amp;originatingDoc=Ic6420bb0060e11ee9aaa86d36976720d&amp;refType=LQ&amp;originationContext=document&amp;transitionType=DocumentItem&amp;ppcid=bdc87b30df4e4df6ae2fbb03045ec043&amp;contextData=(sc.Search)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1.next.westlaw.com/Link/Document/FullText?findType=L&amp;pubNum=1000179&amp;cite=TXLGS214.001&amp;originatingDoc=I63b1bd20884f11eda4fad6c5dd295075&amp;refType=LQ&amp;originationContext=document&amp;transitionType=DocumentItem&amp;ppcid=e7c19120558e4975982c76982bb10c23&amp;contextData=(sc.UserEnteredCitation)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A69F2-A0D5-F9FE-1633-EAF73FB724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71861" y="1157053"/>
            <a:ext cx="7481304" cy="2500544"/>
          </a:xfrm>
        </p:spPr>
        <p:txBody>
          <a:bodyPr>
            <a:normAutofit/>
          </a:bodyPr>
          <a:lstStyle/>
          <a:p>
            <a:r>
              <a:rPr lang="en-US" dirty="0"/>
              <a:t>Case Law Update</a:t>
            </a:r>
            <a:br>
              <a:rPr lang="en-US" dirty="0"/>
            </a:br>
            <a:r>
              <a:rPr lang="en-US" sz="4000" dirty="0"/>
              <a:t>McAllen Roadshow 2023</a:t>
            </a:r>
            <a:br>
              <a:rPr lang="en-US" dirty="0"/>
            </a:br>
            <a:endParaRPr lang="en-US" sz="2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E03E19-2535-97A5-1C89-BFAF046075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16959" y="3667021"/>
            <a:ext cx="7236206" cy="1857083"/>
          </a:xfrm>
        </p:spPr>
        <p:txBody>
          <a:bodyPr>
            <a:normAutofit fontScale="55000" lnSpcReduction="20000"/>
          </a:bodyPr>
          <a:lstStyle/>
          <a:p>
            <a:r>
              <a:rPr lang="en-US" sz="4500" dirty="0"/>
              <a:t>Alyssa J. Castillon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500" kern="100" dirty="0">
                <a:solidFill>
                  <a:srgbClr val="1F497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Law Offices of Ryan Henry, PLLC.</a:t>
            </a:r>
            <a:endParaRPr lang="en-US" sz="25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500" kern="100" dirty="0">
                <a:solidFill>
                  <a:srgbClr val="1F497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1019 Central Parkway North, Suite 108</a:t>
            </a:r>
            <a:endParaRPr lang="en-US" sz="25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500" kern="100" dirty="0">
                <a:solidFill>
                  <a:srgbClr val="1F497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San Antonio, Texas 78232</a:t>
            </a:r>
            <a:endParaRPr lang="en-US" sz="25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500" kern="100" dirty="0">
                <a:solidFill>
                  <a:srgbClr val="1F497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210-257-6357 (phone)</a:t>
            </a:r>
            <a:endParaRPr lang="en-US" sz="25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500" kern="100" dirty="0">
                <a:solidFill>
                  <a:srgbClr val="1F497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210-569-6494 (fax)</a:t>
            </a:r>
            <a:endParaRPr lang="en-US" sz="25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500" u="sng" kern="100" dirty="0">
                <a:solidFill>
                  <a:srgbClr val="0563C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alyssa.castillon</a:t>
            </a:r>
            <a:r>
              <a:rPr lang="en-US" sz="2500" u="sng" kern="100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@rshlawfirm.com</a:t>
            </a:r>
            <a:endParaRPr lang="en-US" sz="25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500" u="sng" kern="100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www.rshlawfirm.com</a:t>
            </a:r>
            <a:endParaRPr lang="en-US" sz="25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526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BA225-7E5F-9313-9372-2EFBF81F5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993" y="214460"/>
            <a:ext cx="10018713" cy="1359817"/>
          </a:xfrm>
        </p:spPr>
        <p:txBody>
          <a:bodyPr>
            <a:normAutofit/>
          </a:bodyPr>
          <a:lstStyle/>
          <a:p>
            <a:r>
              <a:rPr lang="en-US" sz="2500" i="1" dirty="0">
                <a:solidFill>
                  <a:schemeClr val="accent1">
                    <a:lumMod val="75000"/>
                  </a:schemeClr>
                </a:solidFill>
              </a:rPr>
              <a:t>Morales v. Wilson County, No. 04-21-00338-CV, 2022 WL 14656817 (Tex. App.—San Antonio Oct. 26, 2022, pet. denied)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A03417-847C-EF65-A75A-D0C4CBDCCE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993" y="1574277"/>
            <a:ext cx="10018713" cy="4157221"/>
          </a:xfrm>
        </p:spPr>
        <p:txBody>
          <a:bodyPr>
            <a:noAutofit/>
          </a:bodyPr>
          <a:lstStyle/>
          <a:p>
            <a:r>
              <a:rPr lang="en-US" sz="1800" dirty="0"/>
              <a:t>Plaintiff was rear-ended by County Deputy in unit.</a:t>
            </a:r>
          </a:p>
          <a:p>
            <a:r>
              <a:rPr lang="en-US" sz="1800" dirty="0"/>
              <a:t>Plaintiff immediately filed Notice of Claim with </a:t>
            </a:r>
            <a:r>
              <a:rPr lang="en-US" sz="1800" u="sng" dirty="0"/>
              <a:t>Texas Association of Counties (TAC)</a:t>
            </a:r>
          </a:p>
          <a:p>
            <a:pPr lvl="1"/>
            <a:r>
              <a:rPr lang="en-US" sz="1800" dirty="0"/>
              <a:t>TAC acknowledged:</a:t>
            </a:r>
          </a:p>
          <a:p>
            <a:pPr lvl="2"/>
            <a:r>
              <a:rPr lang="en-US" sz="1600" dirty="0"/>
              <a:t>Receipt</a:t>
            </a:r>
          </a:p>
          <a:p>
            <a:pPr lvl="2"/>
            <a:r>
              <a:rPr lang="en-US" sz="1600" dirty="0"/>
              <a:t>confirmed County is a participating member, and </a:t>
            </a:r>
          </a:p>
          <a:p>
            <a:pPr lvl="2"/>
            <a:r>
              <a:rPr lang="en-US" sz="1600" dirty="0"/>
              <a:t>provided claim number</a:t>
            </a:r>
          </a:p>
          <a:p>
            <a:r>
              <a:rPr lang="en-US" sz="1800" dirty="0"/>
              <a:t>County asserted no notice of claim provided to them = claimed lack of jurisdiction</a:t>
            </a:r>
          </a:p>
          <a:p>
            <a:r>
              <a:rPr lang="en-US" sz="1800" dirty="0"/>
              <a:t>4</a:t>
            </a:r>
            <a:r>
              <a:rPr lang="en-US" sz="1800" baseline="30000" dirty="0"/>
              <a:t>th</a:t>
            </a:r>
            <a:r>
              <a:rPr lang="en-US" sz="1800" dirty="0"/>
              <a:t> COA Held:</a:t>
            </a:r>
          </a:p>
          <a:p>
            <a:pPr lvl="1"/>
            <a:r>
              <a:rPr lang="en-US" sz="1800" dirty="0"/>
              <a:t>Notice of Claim to TAC constituted ACTUAL Notice to the County</a:t>
            </a:r>
          </a:p>
          <a:p>
            <a:pPr lvl="1"/>
            <a:r>
              <a:rPr lang="en-US" sz="1800" b="1" dirty="0"/>
              <a:t>Notice to Risk Pool IS notice to Local Government</a:t>
            </a:r>
          </a:p>
        </p:txBody>
      </p:sp>
    </p:spTree>
    <p:extLst>
      <p:ext uri="{BB962C8B-B14F-4D97-AF65-F5344CB8AC3E}">
        <p14:creationId xmlns:p14="http://schemas.microsoft.com/office/powerpoint/2010/main" val="996842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61BB7-DED6-E035-B450-95199FF19E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09" y="226243"/>
            <a:ext cx="10240965" cy="1244338"/>
          </a:xfrm>
        </p:spPr>
        <p:txBody>
          <a:bodyPr>
            <a:normAutofit/>
          </a:bodyPr>
          <a:lstStyle/>
          <a:p>
            <a:r>
              <a:rPr lang="en-US" sz="2500" i="1" dirty="0">
                <a:solidFill>
                  <a:schemeClr val="accent1">
                    <a:lumMod val="75000"/>
                  </a:schemeClr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City of El Paso v. Pina</a:t>
            </a:r>
            <a:r>
              <a:rPr lang="en-US" sz="2500" dirty="0">
                <a:solidFill>
                  <a:schemeClr val="accent1">
                    <a:lumMod val="75000"/>
                  </a:schemeClr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, </a:t>
            </a:r>
            <a:r>
              <a:rPr lang="en-US" sz="25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659 S.W.3d 194</a:t>
            </a:r>
            <a:r>
              <a:rPr lang="en-US" sz="2500" dirty="0">
                <a:solidFill>
                  <a:schemeClr val="accent1">
                    <a:lumMod val="75000"/>
                  </a:schemeClr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 (Tex. App.—El Paso</a:t>
            </a:r>
            <a:r>
              <a:rPr lang="en-US" sz="25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n-US" sz="2500" dirty="0">
                <a:solidFill>
                  <a:schemeClr val="accent1">
                    <a:lumMod val="75000"/>
                  </a:schemeClr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2022</a:t>
            </a:r>
            <a:r>
              <a:rPr lang="en-US" sz="25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, no pet.)</a:t>
            </a:r>
            <a:endParaRPr lang="en-US" sz="25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69CD1-CD30-C977-1008-ACA0F31EC7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5894" y="1296336"/>
            <a:ext cx="10157793" cy="5335421"/>
          </a:xfrm>
        </p:spPr>
        <p:txBody>
          <a:bodyPr>
            <a:normAutofit fontScale="92500"/>
          </a:bodyPr>
          <a:lstStyle/>
          <a:p>
            <a:r>
              <a:rPr lang="en-US" sz="2100" b="0" i="0" dirty="0">
                <a:effectLst/>
              </a:rPr>
              <a:t>Entrance gate at the El Paso Police Academy closed on Plaintiff’s car as she was driving onto the premises to attend a class, allegedly causing property damages and injuring her.</a:t>
            </a:r>
          </a:p>
          <a:p>
            <a:r>
              <a:rPr lang="en-US" sz="2100" dirty="0"/>
              <a:t>S</a:t>
            </a:r>
            <a:r>
              <a:rPr lang="en-US" sz="2100" b="0" i="0" dirty="0">
                <a:effectLst/>
              </a:rPr>
              <a:t>he was not aware the gate could close automatically</a:t>
            </a:r>
          </a:p>
          <a:p>
            <a:r>
              <a:rPr lang="en-US" sz="2100" b="0" i="0" dirty="0">
                <a:effectLst/>
              </a:rPr>
              <a:t>Premises liability case</a:t>
            </a:r>
          </a:p>
          <a:p>
            <a:r>
              <a:rPr lang="en-US" sz="2100" b="0" i="0" dirty="0">
                <a:effectLst/>
              </a:rPr>
              <a:t>El Paso COA held:</a:t>
            </a:r>
          </a:p>
          <a:p>
            <a:pPr lvl="1"/>
            <a:r>
              <a:rPr lang="en-US" sz="1800" b="0" i="0" dirty="0">
                <a:effectLst/>
              </a:rPr>
              <a:t>Simply because an automatic gate opens and closes on its own, it is NOT an unreasonably dangerous condition (without more)</a:t>
            </a:r>
          </a:p>
          <a:p>
            <a:pPr lvl="1"/>
            <a:r>
              <a:rPr lang="en-US" sz="1800" b="0" i="0" dirty="0">
                <a:effectLst/>
              </a:rPr>
              <a:t>An automatic gate CAN be dangerous</a:t>
            </a:r>
          </a:p>
          <a:p>
            <a:pPr lvl="2"/>
            <a:r>
              <a:rPr lang="en-US" b="0" i="0" dirty="0">
                <a:effectLst/>
              </a:rPr>
              <a:t>the key is whether it poses an </a:t>
            </a:r>
            <a:r>
              <a:rPr lang="en-US" b="1" i="0" dirty="0">
                <a:effectLst/>
              </a:rPr>
              <a:t>unreasonable</a:t>
            </a:r>
            <a:r>
              <a:rPr lang="en-US" b="0" i="0" dirty="0">
                <a:effectLst/>
              </a:rPr>
              <a:t> </a:t>
            </a:r>
            <a:r>
              <a:rPr lang="en-US" b="1" i="0" dirty="0">
                <a:effectLst/>
              </a:rPr>
              <a:t>danger</a:t>
            </a:r>
            <a:r>
              <a:rPr lang="en-US" b="0" i="0" dirty="0">
                <a:effectLst/>
              </a:rPr>
              <a:t> by virtue of its mere existence.</a:t>
            </a:r>
          </a:p>
          <a:p>
            <a:pPr lvl="1"/>
            <a:r>
              <a:rPr lang="en-US" sz="1800" b="0" i="0" dirty="0">
                <a:effectLst/>
              </a:rPr>
              <a:t>The court emphasized the “</a:t>
            </a:r>
            <a:r>
              <a:rPr lang="en-US" sz="1800" b="1" i="0" dirty="0">
                <a:effectLst/>
              </a:rPr>
              <a:t>unreasonable</a:t>
            </a:r>
            <a:r>
              <a:rPr lang="en-US" sz="1800" b="0" i="0" dirty="0">
                <a:effectLst/>
              </a:rPr>
              <a:t>” language as a requirement. A condition is not unreasonably dangerous simply because it is not foolproof.</a:t>
            </a:r>
          </a:p>
          <a:p>
            <a:pPr lvl="1"/>
            <a:r>
              <a:rPr lang="en-US" sz="1800" b="0" i="0" dirty="0">
                <a:effectLst/>
              </a:rPr>
              <a:t>“Awareness of a </a:t>
            </a:r>
            <a:r>
              <a:rPr lang="en-US" sz="1800" b="0" i="1" dirty="0">
                <a:effectLst/>
              </a:rPr>
              <a:t>potential</a:t>
            </a:r>
            <a:r>
              <a:rPr lang="en-US" sz="1800" b="0" i="0" dirty="0">
                <a:effectLst/>
              </a:rPr>
              <a:t> problem is NOT actual knowledge of an existing danger at that time”</a:t>
            </a:r>
          </a:p>
          <a:p>
            <a:pPr lvl="1"/>
            <a:r>
              <a:rPr lang="en-US" sz="1800" dirty="0"/>
              <a:t>City’s immunity was NOT waived</a:t>
            </a:r>
          </a:p>
          <a:p>
            <a:pPr lvl="1"/>
            <a:r>
              <a:rPr lang="en-US" sz="19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Automatic gate was NOT unreasonably dangerous simply because it could close automatically</a:t>
            </a: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4172299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72828-643E-448C-7873-1C6C128E4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3164" y="254523"/>
            <a:ext cx="10018713" cy="1291471"/>
          </a:xfrm>
        </p:spPr>
        <p:txBody>
          <a:bodyPr>
            <a:normAutofit/>
          </a:bodyPr>
          <a:lstStyle/>
          <a:p>
            <a:r>
              <a:rPr lang="en-US" sz="2500" i="1" kern="0" dirty="0">
                <a:solidFill>
                  <a:schemeClr val="accent1">
                    <a:lumMod val="75000"/>
                  </a:schemeClr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City of Houston v. McGriff,</a:t>
            </a:r>
            <a:r>
              <a:rPr lang="en-US" sz="2500" kern="0" dirty="0">
                <a:solidFill>
                  <a:schemeClr val="accent1">
                    <a:lumMod val="75000"/>
                  </a:schemeClr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01-21-00487-CV, 2022 WL 17684046, (Tex. App.</a:t>
            </a:r>
            <a:r>
              <a:rPr lang="en-US" sz="2500" b="1" kern="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—</a:t>
            </a:r>
            <a:r>
              <a:rPr lang="en-US" sz="2500" kern="0" dirty="0">
                <a:solidFill>
                  <a:schemeClr val="accent1">
                    <a:lumMod val="75000"/>
                  </a:schemeClr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Houston [1</a:t>
            </a:r>
            <a:r>
              <a:rPr lang="en-US" sz="2500" kern="0" baseline="30000" dirty="0">
                <a:solidFill>
                  <a:schemeClr val="accent1">
                    <a:lumMod val="75000"/>
                  </a:schemeClr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 </a:t>
            </a:r>
            <a:r>
              <a:rPr lang="en-US" sz="2500" kern="0" dirty="0">
                <a:solidFill>
                  <a:schemeClr val="accent1">
                    <a:lumMod val="75000"/>
                  </a:schemeClr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Dist.] Dec. 15, 2022, no pet.) </a:t>
            </a:r>
            <a:endParaRPr lang="en-US" sz="25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2AAF48-A824-5645-CA74-70DB23A9BC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9103" y="1298579"/>
            <a:ext cx="9790963" cy="5559421"/>
          </a:xfrm>
        </p:spPr>
        <p:txBody>
          <a:bodyPr>
            <a:normAutofit fontScale="92500" lnSpcReduction="20000"/>
          </a:bodyPr>
          <a:lstStyle/>
          <a:p>
            <a:r>
              <a:rPr lang="en-US" sz="1900" dirty="0"/>
              <a:t>Plaintiff claimed City freightliner drifted into her lane causing accident/injuries</a:t>
            </a:r>
          </a:p>
          <a:p>
            <a:r>
              <a:rPr lang="en-US" sz="1900" dirty="0"/>
              <a:t>City asserted its driver had to apply the brakes because of a </a:t>
            </a:r>
            <a:r>
              <a:rPr lang="en-US" sz="1900" u="sng" dirty="0"/>
              <a:t>sudden emergency </a:t>
            </a:r>
            <a:r>
              <a:rPr lang="en-US" sz="1900" dirty="0"/>
              <a:t>(another driver ran a stop sign in front of city driver), which caused/contributed to the City driver drifting into other lane.</a:t>
            </a:r>
          </a:p>
          <a:p>
            <a:r>
              <a:rPr lang="en-US" sz="1900" i="0" dirty="0">
                <a:effectLst/>
              </a:rPr>
              <a:t>Sudden </a:t>
            </a:r>
            <a:r>
              <a:rPr lang="en-US" sz="1900" dirty="0"/>
              <a:t>E</a:t>
            </a:r>
            <a:r>
              <a:rPr lang="en-US" sz="1900" i="0" dirty="0">
                <a:effectLst/>
              </a:rPr>
              <a:t>mergency o</a:t>
            </a:r>
            <a:r>
              <a:rPr lang="en-US" sz="1900" b="0" i="0" dirty="0">
                <a:effectLst/>
              </a:rPr>
              <a:t>nly exists when: </a:t>
            </a:r>
          </a:p>
          <a:p>
            <a:pPr lvl="1"/>
            <a:r>
              <a:rPr lang="en-US" sz="1500" b="0" i="0" dirty="0">
                <a:effectLst/>
              </a:rPr>
              <a:t>(1) an emergency situation arises suddenly and unexpectedly, </a:t>
            </a:r>
          </a:p>
          <a:p>
            <a:pPr lvl="1"/>
            <a:r>
              <a:rPr lang="en-US" sz="1500" b="0" i="0" dirty="0">
                <a:effectLst/>
              </a:rPr>
              <a:t>(2) the emergency situation was not proximately caused by the negligent act or omission of the person whose conduct is under inquiry, and </a:t>
            </a:r>
          </a:p>
          <a:p>
            <a:pPr lvl="1"/>
            <a:r>
              <a:rPr lang="en-US" sz="1500" b="0" i="0" dirty="0">
                <a:effectLst/>
              </a:rPr>
              <a:t>(3) after an emergency situation arose that to a reasonable person would have required immediate action without time for deliberation, the person acted as a person of ordinary prudence would have acted under the same or similar circumstances.</a:t>
            </a:r>
          </a:p>
          <a:p>
            <a:r>
              <a:rPr lang="en-US" sz="1900" b="1" i="0" dirty="0">
                <a:effectLst/>
              </a:rPr>
              <a:t>“Sudden emergency” defense</a:t>
            </a:r>
            <a:r>
              <a:rPr lang="en-US" sz="1900" b="0" i="0" dirty="0">
                <a:effectLst/>
              </a:rPr>
              <a:t>:</a:t>
            </a:r>
          </a:p>
          <a:p>
            <a:pPr lvl="1"/>
            <a:r>
              <a:rPr lang="en-US" sz="1700" b="0" i="0" dirty="0">
                <a:effectLst/>
              </a:rPr>
              <a:t>Is an </a:t>
            </a:r>
            <a:r>
              <a:rPr lang="en-US" sz="1700" b="0" i="1" dirty="0">
                <a:effectLst/>
              </a:rPr>
              <a:t>inferential rebuttal </a:t>
            </a:r>
            <a:r>
              <a:rPr lang="en-US" sz="1700" b="0" i="0" dirty="0">
                <a:effectLst/>
              </a:rPr>
              <a:t>that operates to rebut an essential element of a plaintiff's case by proof of other facts</a:t>
            </a:r>
            <a:r>
              <a:rPr lang="en-US" sz="1700" dirty="0"/>
              <a:t>;</a:t>
            </a:r>
            <a:endParaRPr lang="en-US" sz="1700" b="0" i="0" dirty="0">
              <a:effectLst/>
            </a:endParaRPr>
          </a:p>
          <a:p>
            <a:pPr lvl="1"/>
            <a:r>
              <a:rPr lang="en-US" sz="1700" b="0" i="0" dirty="0">
                <a:effectLst/>
              </a:rPr>
              <a:t>Does NOT apply if the sudden emergency was proximately caused by the negligence of the person whos</a:t>
            </a:r>
            <a:r>
              <a:rPr lang="en-US" sz="1700" dirty="0"/>
              <a:t>e conduct is under inquiry—in this case, the City’s Driver</a:t>
            </a:r>
            <a:endParaRPr lang="en-US" sz="1700" b="0" i="0" dirty="0">
              <a:effectLst/>
            </a:endParaRPr>
          </a:p>
          <a:p>
            <a:r>
              <a:rPr lang="en-US" sz="1900" dirty="0"/>
              <a:t>Houston COA Held: City failed to negate that its driver had any level of negligence and a fact question existed = NO waiver of immunity</a:t>
            </a:r>
          </a:p>
          <a:p>
            <a:r>
              <a:rPr lang="en-US" sz="19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waiver of immunity exists when accident is caused by an “emergency situation”</a:t>
            </a: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278152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E3778-D9AA-C969-83E6-DD99B0016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09" y="190500"/>
            <a:ext cx="10018713" cy="1270655"/>
          </a:xfrm>
        </p:spPr>
        <p:txBody>
          <a:bodyPr>
            <a:normAutofit/>
          </a:bodyPr>
          <a:lstStyle/>
          <a:p>
            <a:r>
              <a:rPr lang="en-US" sz="2500" i="1" kern="0" dirty="0">
                <a:solidFill>
                  <a:schemeClr val="accent1">
                    <a:lumMod val="75000"/>
                  </a:schemeClr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Brown v. City of Houston, et al</a:t>
            </a:r>
            <a:r>
              <a:rPr lang="en-US" sz="2500" kern="0" dirty="0">
                <a:solidFill>
                  <a:schemeClr val="accent1">
                    <a:lumMod val="75000"/>
                  </a:schemeClr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., </a:t>
            </a:r>
            <a:r>
              <a:rPr lang="pl-PL" sz="2500" kern="0" dirty="0">
                <a:solidFill>
                  <a:schemeClr val="accent1">
                    <a:lumMod val="75000"/>
                  </a:schemeClr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660 S.W.3d 749</a:t>
            </a:r>
            <a:r>
              <a:rPr lang="en-US" sz="2500" kern="0" dirty="0">
                <a:solidFill>
                  <a:schemeClr val="accent1">
                    <a:lumMod val="75000"/>
                  </a:schemeClr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 (Tex</a:t>
            </a:r>
            <a:r>
              <a:rPr lang="en-US" sz="2500" kern="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. </a:t>
            </a:r>
            <a:r>
              <a:rPr lang="en-US" sz="2500" kern="0" dirty="0">
                <a:solidFill>
                  <a:schemeClr val="accent1">
                    <a:lumMod val="75000"/>
                  </a:schemeClr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2023)</a:t>
            </a:r>
            <a:endParaRPr lang="en-US" sz="25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A7ACBB-1631-EEAA-48D1-5D30A5542B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4565" y="1234911"/>
            <a:ext cx="10018713" cy="5036663"/>
          </a:xfrm>
        </p:spPr>
        <p:txBody>
          <a:bodyPr>
            <a:normAutofit fontScale="92500" lnSpcReduction="10000"/>
          </a:bodyPr>
          <a:lstStyle/>
          <a:p>
            <a:r>
              <a:rPr lang="en-US" sz="1900" b="0" i="0" dirty="0">
                <a:effectLst/>
              </a:rPr>
              <a:t>The United States Court of Appeals for the Fifth Circuit, </a:t>
            </a:r>
            <a:r>
              <a:rPr lang="en-US" sz="1900" b="0" i="0" u="none" strike="noStrike" dirty="0">
                <a:effectLst/>
              </a:rPr>
              <a:t>2022 WL 989364</a:t>
            </a:r>
            <a:r>
              <a:rPr lang="en-US" sz="1900" b="0" i="0" dirty="0">
                <a:effectLst/>
              </a:rPr>
              <a:t>, certified a question of state law to the Texas Supreme Court. </a:t>
            </a:r>
          </a:p>
          <a:p>
            <a:r>
              <a:rPr lang="en-US" sz="1900" b="0" i="0" dirty="0">
                <a:effectLst/>
              </a:rPr>
              <a:t>Former prisoner brought § 1983 action in federal court against </a:t>
            </a:r>
            <a:r>
              <a:rPr lang="en-US" sz="1900" i="0" dirty="0">
                <a:effectLst/>
              </a:rPr>
              <a:t>city</a:t>
            </a:r>
            <a:r>
              <a:rPr lang="en-US" sz="1900" b="0" i="0" dirty="0">
                <a:effectLst/>
              </a:rPr>
              <a:t>, county, and others</a:t>
            </a:r>
            <a:r>
              <a:rPr lang="en-US" sz="1900" dirty="0"/>
              <a:t> for wrongful conviction for capital murder.</a:t>
            </a:r>
            <a:endParaRPr lang="en-US" sz="1900" b="0" i="0" dirty="0">
              <a:effectLst/>
            </a:endParaRPr>
          </a:p>
          <a:p>
            <a:r>
              <a:rPr lang="en-US" sz="1900" b="0" i="0" dirty="0">
                <a:effectLst/>
              </a:rPr>
              <a:t>While action was pending, former prisoner received compensation under Texas Tim Cole Act through the state administrative process </a:t>
            </a:r>
          </a:p>
          <a:p>
            <a:pPr lvl="1"/>
            <a:r>
              <a:rPr lang="en-US" sz="1700" dirty="0"/>
              <a:t>Payment for those wrongfully imprisoned</a:t>
            </a:r>
            <a:endParaRPr lang="en-US" sz="1700" b="0" i="0" dirty="0">
              <a:effectLst/>
            </a:endParaRPr>
          </a:p>
          <a:p>
            <a:r>
              <a:rPr lang="en-US" sz="1900" dirty="0"/>
              <a:t>Issue: Whether the Texas Tim Cole Act (which does not allow a person who receives compensation under the Act to “bring any action involving the same subject matter…against any govt unit”) bars a person from maintaining suit </a:t>
            </a:r>
            <a:r>
              <a:rPr lang="en-US" sz="1900" b="1" dirty="0"/>
              <a:t>after</a:t>
            </a:r>
            <a:r>
              <a:rPr lang="en-US" sz="1900" dirty="0"/>
              <a:t> receiving compensation under the Act?</a:t>
            </a:r>
          </a:p>
          <a:p>
            <a:pPr lvl="1"/>
            <a:r>
              <a:rPr lang="en-US" sz="1900" dirty="0"/>
              <a:t>Issue of statutory construction - “initiate” vs “bring” and timing of payment vs the federal suit</a:t>
            </a:r>
            <a:endParaRPr lang="en-US" sz="1900" b="0" i="0" dirty="0">
              <a:effectLst/>
            </a:endParaRPr>
          </a:p>
          <a:p>
            <a:r>
              <a:rPr lang="en-US" sz="1900" dirty="0"/>
              <a:t>Texas Sup. Ct. held – Once funds are </a:t>
            </a:r>
            <a:r>
              <a:rPr lang="en-US" sz="1900" u="sng" dirty="0"/>
              <a:t>accepted</a:t>
            </a:r>
            <a:r>
              <a:rPr lang="en-US" sz="1900" dirty="0"/>
              <a:t>, </a:t>
            </a:r>
            <a:r>
              <a:rPr lang="en-US" sz="1900" b="1" dirty="0"/>
              <a:t>ALL</a:t>
            </a:r>
            <a:r>
              <a:rPr lang="en-US" sz="1900" dirty="0"/>
              <a:t> other suits are barred involving the same subject matter, including ones already in existence. </a:t>
            </a:r>
          </a:p>
          <a:p>
            <a:r>
              <a:rPr lang="en-US" sz="19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Texas Supreme Court holds wrongfully imprisoned man could NOT bring federal claims after accepting Tim Cole Act funds</a:t>
            </a:r>
            <a:endParaRPr lang="en-US" sz="1900" b="0" i="0" dirty="0">
              <a:effectLst/>
              <a:latin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3526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2A538-4891-D0A1-E555-736DF27EC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216816"/>
            <a:ext cx="10018713" cy="1401451"/>
          </a:xfrm>
        </p:spPr>
        <p:txBody>
          <a:bodyPr>
            <a:normAutofit/>
          </a:bodyPr>
          <a:lstStyle/>
          <a:p>
            <a:r>
              <a:rPr lang="en-US" sz="2500" i="1" kern="0" dirty="0">
                <a:solidFill>
                  <a:schemeClr val="accent1">
                    <a:lumMod val="75000"/>
                  </a:schemeClr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City of Fort Worth v. Fitzgerald, </a:t>
            </a:r>
            <a:r>
              <a:rPr lang="en-US" sz="2500" kern="0" dirty="0">
                <a:solidFill>
                  <a:schemeClr val="accent1">
                    <a:lumMod val="75000"/>
                  </a:schemeClr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No. 05-22-00327-CV, 2023 WL 1813525 (Tex. App.—</a:t>
            </a:r>
            <a:r>
              <a:rPr lang="en-US" sz="2500" kern="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Dallas</a:t>
            </a:r>
            <a:r>
              <a:rPr lang="en-US" sz="2500" kern="0" dirty="0">
                <a:solidFill>
                  <a:schemeClr val="accent1">
                    <a:lumMod val="75000"/>
                  </a:schemeClr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Feb. 8, 2023, no pet.)(mem. op.)</a:t>
            </a:r>
            <a:endParaRPr lang="en-US" sz="25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37F79-64D0-F5C5-B50E-38034389A3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1" y="1475296"/>
            <a:ext cx="10544292" cy="5165888"/>
          </a:xfrm>
        </p:spPr>
        <p:txBody>
          <a:bodyPr>
            <a:normAutofit fontScale="92500" lnSpcReduction="10000"/>
          </a:bodyPr>
          <a:lstStyle/>
          <a:p>
            <a:r>
              <a:rPr lang="en-US" sz="2200" dirty="0"/>
              <a:t>Police Chief sued after termination. </a:t>
            </a:r>
          </a:p>
          <a:p>
            <a:r>
              <a:rPr lang="en-US" sz="2200" dirty="0"/>
              <a:t>City filed “general discharge” (not “honorable”) on F-5 with TCOLE.</a:t>
            </a:r>
          </a:p>
          <a:p>
            <a:r>
              <a:rPr lang="en-US" sz="2200" dirty="0"/>
              <a:t>Chief claims </a:t>
            </a:r>
            <a:r>
              <a:rPr lang="en-US" sz="2200" b="0" i="0" dirty="0">
                <a:effectLst/>
                <a:latin typeface="Source Sans Pro" panose="020B0503030403020204" pitchFamily="34" charset="0"/>
              </a:rPr>
              <a:t>deprivation of his property and liberty interest in his employment when the city did not offer him a name clearing hearing </a:t>
            </a:r>
          </a:p>
          <a:p>
            <a:r>
              <a:rPr lang="en-US" sz="2200" dirty="0">
                <a:latin typeface="Source Sans Pro" panose="020B0503030403020204" pitchFamily="34" charset="0"/>
              </a:rPr>
              <a:t>Dallas COA held:</a:t>
            </a:r>
          </a:p>
          <a:p>
            <a:pPr lvl="1"/>
            <a:r>
              <a:rPr lang="en-US" dirty="0">
                <a:latin typeface="Source Sans Pro" panose="020B0503030403020204" pitchFamily="34" charset="0"/>
              </a:rPr>
              <a:t>“Stigmatizing circumstances” (which may require name clearing hearing) only occurs if the termination publicity causes a “badge of infamy” - criminal acts or dishonesty</a:t>
            </a:r>
          </a:p>
          <a:p>
            <a:pPr lvl="2"/>
            <a:r>
              <a:rPr lang="en-US" dirty="0">
                <a:latin typeface="Source Sans Pro" panose="020B0503030403020204" pitchFamily="34" charset="0"/>
              </a:rPr>
              <a:t>Stigmatizing Examples = accusations of lying on official document, drinking problem, involved in crimes, etc.</a:t>
            </a:r>
          </a:p>
          <a:p>
            <a:pPr lvl="2">
              <a:buClr>
                <a:srgbClr val="30ACEC">
                  <a:lumMod val="75000"/>
                </a:srgbClr>
              </a:buClr>
            </a:pPr>
            <a:r>
              <a:rPr lang="en-US" dirty="0">
                <a:solidFill>
                  <a:prstClr val="black"/>
                </a:solidFill>
                <a:latin typeface="Source Sans Pro" panose="020B0503030403020204" pitchFamily="34" charset="0"/>
              </a:rPr>
              <a:t>Inadequate job performance, incompetence, or Injury to reputation is NOT enough to be “stigmatizing” </a:t>
            </a:r>
          </a:p>
          <a:p>
            <a:pPr lvl="1"/>
            <a:r>
              <a:rPr lang="en-US" dirty="0">
                <a:latin typeface="Source Sans Pro" panose="020B0503030403020204" pitchFamily="34" charset="0"/>
              </a:rPr>
              <a:t>An F-5 general discharge is NOT stigmatizing.</a:t>
            </a:r>
          </a:p>
          <a:p>
            <a:pPr lvl="1"/>
            <a:r>
              <a:rPr lang="en-US" dirty="0">
                <a:latin typeface="Source Sans Pro" panose="020B0503030403020204" pitchFamily="34" charset="0"/>
              </a:rPr>
              <a:t>PTJ granted = No jurisdiction = No waiver of immunity</a:t>
            </a:r>
          </a:p>
          <a:p>
            <a:pPr lvl="1"/>
            <a:r>
              <a:rPr lang="en-US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 F-5 General Discharge is insufficient evidence of disparagement of character to require a name clearing hearing as part of termination of employment due process.</a:t>
            </a:r>
            <a:endParaRPr lang="en-US" dirty="0">
              <a:latin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8981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6861D-FE15-6EC2-C92A-490D4FC59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3805" y="177313"/>
            <a:ext cx="10018713" cy="1133013"/>
          </a:xfrm>
        </p:spPr>
        <p:txBody>
          <a:bodyPr>
            <a:normAutofit/>
          </a:bodyPr>
          <a:lstStyle/>
          <a:p>
            <a:r>
              <a:rPr lang="en-US" sz="2500" i="1" kern="0" dirty="0">
                <a:solidFill>
                  <a:schemeClr val="accent1">
                    <a:lumMod val="75000"/>
                  </a:schemeClr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re Hidden Lakes Development Partners</a:t>
            </a:r>
            <a:r>
              <a:rPr lang="en-US" sz="2500" kern="0" dirty="0">
                <a:solidFill>
                  <a:schemeClr val="accent1">
                    <a:lumMod val="75000"/>
                  </a:schemeClr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LP, 01-22-00152-CV, 2023 WL 3873359 (Tex. App.—Houston [1st Dist.] June 8, 2023, no pet.)</a:t>
            </a:r>
            <a:endParaRPr lang="en-US" sz="25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6E95FA-FE1A-F012-D60D-0C36F5E89A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3805" y="1404594"/>
            <a:ext cx="10568195" cy="5453406"/>
          </a:xfrm>
        </p:spPr>
        <p:txBody>
          <a:bodyPr>
            <a:noAutofit/>
          </a:bodyPr>
          <a:lstStyle/>
          <a:p>
            <a:r>
              <a:rPr lang="en-US" sz="1600" dirty="0"/>
              <a:t>Mandamus proceeding to challenge the trial court’s denial of HLDP’s motion for leave to designate Responsible Third Parties (RTPs)</a:t>
            </a:r>
          </a:p>
          <a:p>
            <a:r>
              <a:rPr lang="en-US" sz="1600" dirty="0"/>
              <a:t>HLDP is subdivision developer. </a:t>
            </a:r>
            <a:r>
              <a:rPr lang="en-US" sz="1600" dirty="0" err="1"/>
              <a:t>Plt</a:t>
            </a:r>
            <a:r>
              <a:rPr lang="en-US" sz="1600" dirty="0"/>
              <a:t> drowned in pond. Suit filed, discovery conducted, then non-suited and refiled in a different county. </a:t>
            </a:r>
          </a:p>
          <a:p>
            <a:pPr algn="l" fontAlgn="base"/>
            <a:r>
              <a:rPr lang="en-US" sz="1600" b="0" i="0" dirty="0">
                <a:effectLst/>
              </a:rPr>
              <a:t>2 years later, HLDP filed a motion for leave to designate RTPs.</a:t>
            </a:r>
          </a:p>
          <a:p>
            <a:pPr lvl="1" fontAlgn="base"/>
            <a:r>
              <a:rPr lang="en-US" sz="1400" b="0" i="0" dirty="0">
                <a:effectLst/>
              </a:rPr>
              <a:t>HLDP developed part of subdivision</a:t>
            </a:r>
            <a:r>
              <a:rPr lang="en-US" sz="1400" dirty="0"/>
              <a:t> but designated </a:t>
            </a:r>
            <a:r>
              <a:rPr lang="en-US" sz="1400" b="0" i="0" dirty="0">
                <a:effectLst/>
              </a:rPr>
              <a:t>the current owner of the property, the design firm who designed the pond, and the construction firm. </a:t>
            </a:r>
          </a:p>
          <a:p>
            <a:pPr lvl="1" fontAlgn="base"/>
            <a:r>
              <a:rPr lang="en-US" sz="1400" b="0" i="0" dirty="0">
                <a:effectLst/>
              </a:rPr>
              <a:t>They all objected due to expiration of SOL and HLDP’s failure to designate under Rule 194.2 to disclose RTPs in THIS lawsuit</a:t>
            </a:r>
          </a:p>
          <a:p>
            <a:pPr algn="l" fontAlgn="base"/>
            <a:r>
              <a:rPr lang="en-US" sz="1600" dirty="0"/>
              <a:t>Trial court denied the designation; this mandamus ensued</a:t>
            </a:r>
          </a:p>
          <a:p>
            <a:pPr algn="l" fontAlgn="base"/>
            <a:r>
              <a:rPr lang="en-US" sz="1600" b="0" i="0" u="none" strike="noStrike" dirty="0">
                <a:effectLst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Section 33.004</a:t>
            </a:r>
            <a:r>
              <a:rPr lang="en-US" sz="1600" b="0" i="0" dirty="0">
                <a:effectLst/>
              </a:rPr>
              <a:t> restricts </a:t>
            </a:r>
            <a:r>
              <a:rPr lang="en-US" sz="1600" dirty="0"/>
              <a:t>defendant’s </a:t>
            </a:r>
            <a:r>
              <a:rPr lang="en-US" sz="1600" b="0" i="0" dirty="0">
                <a:effectLst/>
              </a:rPr>
              <a:t>ability to designate RTP; Def can NOT designate RTP after SOL has run if the defendant has failed to timely disclose a RTP under TRCP. </a:t>
            </a:r>
          </a:p>
          <a:p>
            <a:pPr lvl="1" fontAlgn="base"/>
            <a:r>
              <a:rPr lang="en-US" sz="1400" b="0" i="0" dirty="0">
                <a:effectLst/>
              </a:rPr>
              <a:t>SO, </a:t>
            </a:r>
            <a:r>
              <a:rPr lang="en-US" sz="1400" dirty="0"/>
              <a:t>if </a:t>
            </a:r>
            <a:r>
              <a:rPr lang="en-US" sz="1400" b="0" i="0" dirty="0">
                <a:effectLst/>
              </a:rPr>
              <a:t>Def DOES disclose a RTP in response to discovery request, then it’s ok to designate even after SOL expires </a:t>
            </a:r>
          </a:p>
          <a:p>
            <a:pPr algn="l" fontAlgn="base"/>
            <a:r>
              <a:rPr lang="en-US" sz="1600" b="0" i="0" dirty="0">
                <a:effectLst/>
              </a:rPr>
              <a:t>HLDP had disclosed RTPs in </a:t>
            </a:r>
            <a:r>
              <a:rPr lang="en-US" sz="1600" dirty="0"/>
              <a:t>discovery in the first suit. (had same parties, and parties admitted that SOL wasn’t an issue)</a:t>
            </a:r>
          </a:p>
          <a:p>
            <a:pPr algn="l" fontAlgn="base"/>
            <a:r>
              <a:rPr lang="en-US" sz="1600" b="0" i="0" dirty="0">
                <a:effectLst/>
              </a:rPr>
              <a:t>Court held: RTP Disclosure in the prior suit counts</a:t>
            </a:r>
          </a:p>
          <a:p>
            <a:pPr lvl="1" fontAlgn="base"/>
            <a:r>
              <a:rPr lang="en-US" sz="1400" dirty="0"/>
              <a:t>Discussed the threshold to establish RTP causal nexus—it’s a low threshold </a:t>
            </a:r>
          </a:p>
          <a:p>
            <a:pPr lvl="1" fontAlgn="base"/>
            <a:r>
              <a:rPr lang="en-US" sz="16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First District Court of Appeals holds defendant entitled to mandamus relief when trial court denied motion to designate a responsible third party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021991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627FF-1398-337E-E762-83832DFDA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9980" y="291446"/>
            <a:ext cx="10018713" cy="956329"/>
          </a:xfrm>
        </p:spPr>
        <p:txBody>
          <a:bodyPr>
            <a:normAutofit/>
          </a:bodyPr>
          <a:lstStyle/>
          <a:p>
            <a:r>
              <a:rPr lang="en-US" sz="2300" i="1" dirty="0">
                <a:solidFill>
                  <a:schemeClr val="accent1">
                    <a:lumMod val="75000"/>
                  </a:schemeClr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City of Houston v. Fisher</a:t>
            </a:r>
            <a:r>
              <a:rPr lang="en-US" sz="2300" dirty="0">
                <a:solidFill>
                  <a:schemeClr val="accent1">
                    <a:lumMod val="75000"/>
                  </a:schemeClr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, No. 14-21-00573-CV, 2023 WL 2322971 (Tex. App.—Houston [14th Dist.] Mar. 2, 2023, no pet.) (mem. op.) </a:t>
            </a:r>
            <a:endParaRPr lang="en-US" sz="2300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47C9E0-31E1-857A-1C38-C2DF2CA2BD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8610" y="1094884"/>
            <a:ext cx="10593390" cy="5775980"/>
          </a:xfrm>
        </p:spPr>
        <p:txBody>
          <a:bodyPr>
            <a:normAutofit fontScale="77500" lnSpcReduction="20000"/>
          </a:bodyPr>
          <a:lstStyle/>
          <a:p>
            <a:r>
              <a:rPr lang="en-US" sz="2300" dirty="0"/>
              <a:t>When returning from lunch, PD officer drove forward at green light while trying to put on seatbelt in unit. Resulted in vehicle collision/injuries. </a:t>
            </a:r>
          </a:p>
          <a:p>
            <a:pPr lvl="1"/>
            <a:r>
              <a:rPr lang="en-US" sz="1900" dirty="0"/>
              <a:t>Officer admitted fault and not paying attention</a:t>
            </a:r>
          </a:p>
          <a:p>
            <a:r>
              <a:rPr lang="en-US" sz="2300" dirty="0"/>
              <a:t>City asserted officer was not yet “on duty” = claimed he was not within "scope of employment at that time</a:t>
            </a:r>
          </a:p>
          <a:p>
            <a:r>
              <a:rPr lang="en-US" sz="2300" b="0" i="0" dirty="0">
                <a:effectLst/>
              </a:rPr>
              <a:t>Court held:</a:t>
            </a:r>
          </a:p>
          <a:p>
            <a:pPr lvl="1"/>
            <a:r>
              <a:rPr lang="en-US" b="0" i="0" dirty="0">
                <a:effectLst/>
              </a:rPr>
              <a:t>Whether a police officer was on duty or off duty is NOT dispositive as to whether his conduct falls within the scope of his employment. </a:t>
            </a:r>
          </a:p>
          <a:p>
            <a:pPr lvl="1"/>
            <a:r>
              <a:rPr lang="en-US" b="0" i="0" dirty="0">
                <a:effectLst/>
              </a:rPr>
              <a:t>Nor do “mere objective indicia of official capacity—for example, wearing a uniform, flashing a badge, or using a police vehicle—establish</a:t>
            </a:r>
            <a:r>
              <a:rPr lang="en-US" dirty="0"/>
              <a:t> </a:t>
            </a:r>
            <a:r>
              <a:rPr lang="en-US" b="0" i="0" dirty="0">
                <a:effectLst/>
              </a:rPr>
              <a:t>course and scope of employment as a matter of law.” </a:t>
            </a:r>
          </a:p>
          <a:p>
            <a:pPr lvl="1"/>
            <a:r>
              <a:rPr lang="en-US" b="0" i="0" dirty="0">
                <a:effectLst/>
              </a:rPr>
              <a:t>The scope-of-employment analysis is an objective inquiry considering whether ther</a:t>
            </a:r>
            <a:r>
              <a:rPr lang="en-US" dirty="0"/>
              <a:t>e is a connection between the employee’s job duties and the alleged tortious conduct</a:t>
            </a:r>
            <a:r>
              <a:rPr lang="en-US" b="0" i="0" dirty="0">
                <a:effectLst/>
              </a:rPr>
              <a:t>. </a:t>
            </a:r>
          </a:p>
          <a:p>
            <a:pPr lvl="1"/>
            <a:r>
              <a:rPr lang="en-US" dirty="0"/>
              <a:t>City vehicle = presumption of “course and scope”</a:t>
            </a:r>
          </a:p>
          <a:p>
            <a:pPr lvl="2"/>
            <a:r>
              <a:rPr lang="en-US" dirty="0"/>
              <a:t>Ex.: </a:t>
            </a:r>
            <a:r>
              <a:rPr lang="en-US" b="0" i="0" dirty="0">
                <a:effectLst/>
              </a:rPr>
              <a:t>Evidence that a driver was on a personal errand at the time of the accident would rebut the presumption</a:t>
            </a:r>
          </a:p>
          <a:p>
            <a:pPr lvl="1"/>
            <a:r>
              <a:rPr lang="en-US" i="0" dirty="0">
                <a:effectLst/>
              </a:rPr>
              <a:t>City</a:t>
            </a:r>
            <a:r>
              <a:rPr lang="en-US" b="0" i="0" dirty="0">
                <a:effectLst/>
              </a:rPr>
              <a:t> did not provide evidence that Officer was still on his lunch break nor that he had not yet returned to work. As a patrol officer, he was not “primarily assigned to ‘office’ duties” but had “regular duties involving the operation of a police vehicle”</a:t>
            </a:r>
          </a:p>
          <a:p>
            <a:pPr lvl="2"/>
            <a:r>
              <a:rPr lang="en-US" dirty="0"/>
              <a:t>Officer’s responsibilities resumed once he got back to his patrol car and started driving.</a:t>
            </a:r>
          </a:p>
          <a:p>
            <a:pPr lvl="1"/>
            <a:r>
              <a:rPr lang="en-US" b="0" i="0" dirty="0">
                <a:effectLst/>
              </a:rPr>
              <a:t>City’s PTJ denied; Immunity waived</a:t>
            </a:r>
          </a:p>
          <a:p>
            <a:pPr lvl="1"/>
            <a:r>
              <a:rPr lang="en-US" sz="23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Since officer drove police vehicle as part of duties, “returning from lunch” can fall within course and scope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100127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CAEAA-E5F8-F6C4-F0D7-E9829EB46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9725" y="82484"/>
            <a:ext cx="10018713" cy="1279591"/>
          </a:xfrm>
        </p:spPr>
        <p:txBody>
          <a:bodyPr>
            <a:noAutofit/>
          </a:bodyPr>
          <a:lstStyle/>
          <a:p>
            <a:r>
              <a:rPr lang="en-US" sz="2100" i="1" dirty="0">
                <a:solidFill>
                  <a:schemeClr val="accent1">
                    <a:lumMod val="75000"/>
                  </a:schemeClr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Pardo v. Iglesias</a:t>
            </a:r>
            <a:r>
              <a:rPr lang="en-US" sz="2100" dirty="0">
                <a:solidFill>
                  <a:schemeClr val="accent1">
                    <a:lumMod val="75000"/>
                  </a:schemeClr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, No. 14-22-00338-CV, 2023 WL 363024 (Tex. App.—Houston [14th Dist.] Jan. 24, 2023), reconsideration en banc denied, No 14-22-00338-CV, 2023 WL 4188343 (Tex. App.</a:t>
            </a:r>
            <a:r>
              <a:rPr lang="en-US" sz="2100" b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—</a:t>
            </a:r>
            <a:r>
              <a:rPr lang="en-US" sz="21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Houston [14</a:t>
            </a:r>
            <a:r>
              <a:rPr lang="en-US" sz="2100" dirty="0">
                <a:solidFill>
                  <a:schemeClr val="accent1">
                    <a:lumMod val="75000"/>
                  </a:schemeClr>
                </a:solidFill>
              </a:rPr>
              <a:t>th</a:t>
            </a:r>
            <a:r>
              <a:rPr lang="en-US" sz="21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Dist.] June 27, 2023, no pet.)</a:t>
            </a:r>
            <a:endParaRPr lang="en-US" sz="2100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E9590D-1406-0EE3-0DB2-BEA0AEA76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9725" y="1209826"/>
            <a:ext cx="10268635" cy="5565690"/>
          </a:xfrm>
        </p:spPr>
        <p:txBody>
          <a:bodyPr>
            <a:normAutofit fontScale="77500" lnSpcReduction="20000"/>
          </a:bodyPr>
          <a:lstStyle/>
          <a:p>
            <a:r>
              <a:rPr lang="en-US" sz="2300" b="0" i="0" dirty="0">
                <a:effectLst/>
              </a:rPr>
              <a:t>Night club patron asserted common law torts against 2 off-duty city police officers (in uniform) in their </a:t>
            </a:r>
            <a:r>
              <a:rPr lang="en-US" sz="2300" b="0" i="1" dirty="0">
                <a:effectLst/>
              </a:rPr>
              <a:t>individual</a:t>
            </a:r>
            <a:r>
              <a:rPr lang="en-US" sz="2300" b="0" i="0" dirty="0">
                <a:effectLst/>
              </a:rPr>
              <a:t> capacities (for assault and other torts)</a:t>
            </a:r>
          </a:p>
          <a:p>
            <a:r>
              <a:rPr lang="en-US" sz="2300" dirty="0"/>
              <a:t>Officers notified of disturbance inside night club and removed Plaintiff.</a:t>
            </a:r>
          </a:p>
          <a:p>
            <a:r>
              <a:rPr lang="en-US" sz="2300" dirty="0"/>
              <a:t>Officers moved under TTCA 101.106(f) for dismissal asserting they put on their cop hats when the alleged acts occurred. Also asserted official immunity.</a:t>
            </a:r>
          </a:p>
          <a:p>
            <a:r>
              <a:rPr lang="en-US" sz="2300" dirty="0"/>
              <a:t>Court held:</a:t>
            </a:r>
          </a:p>
          <a:p>
            <a:pPr lvl="1"/>
            <a:r>
              <a:rPr lang="en-US" sz="2300" b="0" i="0" dirty="0">
                <a:effectLst/>
              </a:rPr>
              <a:t>Officers have a duty to preserve the peace and prevent commission of criminal acts</a:t>
            </a:r>
            <a:endParaRPr lang="en-US" sz="2300" dirty="0"/>
          </a:p>
          <a:p>
            <a:pPr lvl="1"/>
            <a:r>
              <a:rPr lang="en-US" sz="2300" dirty="0"/>
              <a:t>Duty to stop crime </a:t>
            </a:r>
            <a:r>
              <a:rPr lang="en-US" sz="2300" i="1" dirty="0"/>
              <a:t>wherever and whenever</a:t>
            </a:r>
            <a:r>
              <a:rPr lang="en-US" sz="2300" dirty="0"/>
              <a:t> it occurs, even if while off-duty</a:t>
            </a:r>
            <a:endParaRPr lang="en-US" sz="2300" b="0" i="0" dirty="0">
              <a:effectLst/>
            </a:endParaRPr>
          </a:p>
          <a:p>
            <a:pPr lvl="1"/>
            <a:r>
              <a:rPr lang="en-US" sz="2300" b="0" i="0" dirty="0">
                <a:effectLst/>
              </a:rPr>
              <a:t>The officers believed </a:t>
            </a:r>
            <a:r>
              <a:rPr lang="en-US" sz="2300" b="0" i="0" dirty="0" err="1">
                <a:effectLst/>
              </a:rPr>
              <a:t>Plt</a:t>
            </a:r>
            <a:r>
              <a:rPr lang="en-US" sz="2300" b="0" i="0" dirty="0">
                <a:effectLst/>
              </a:rPr>
              <a:t> was cause of disturbance and removed him to stop the fighting. By escorting </a:t>
            </a:r>
            <a:r>
              <a:rPr lang="en-US" sz="2300" b="0" i="0" dirty="0" err="1">
                <a:effectLst/>
              </a:rPr>
              <a:t>Plt</a:t>
            </a:r>
            <a:r>
              <a:rPr lang="en-US" sz="2300" b="0" i="0" dirty="0">
                <a:effectLst/>
              </a:rPr>
              <a:t> out, the officers maintained the peace, which was their job responsibility. </a:t>
            </a:r>
          </a:p>
          <a:p>
            <a:pPr lvl="1"/>
            <a:r>
              <a:rPr lang="en-US" sz="2300" b="0" i="0" dirty="0">
                <a:effectLst/>
              </a:rPr>
              <a:t>Intervening in fight at a night club would fall within officer’s </a:t>
            </a:r>
            <a:r>
              <a:rPr lang="en-US" sz="2300" b="1" i="0" dirty="0">
                <a:effectLst/>
              </a:rPr>
              <a:t>general scope of employment</a:t>
            </a:r>
            <a:r>
              <a:rPr lang="en-US" sz="2300" b="0" i="0" dirty="0">
                <a:effectLst/>
              </a:rPr>
              <a:t>, even if officer is off-duty</a:t>
            </a:r>
          </a:p>
          <a:p>
            <a:pPr lvl="1"/>
            <a:r>
              <a:rPr lang="en-US" sz="2300" dirty="0"/>
              <a:t>Because they were stopping a criminal act WITHIN course and scope, they were immune from </a:t>
            </a:r>
            <a:r>
              <a:rPr lang="en-US" sz="2300" u="sng" dirty="0"/>
              <a:t>personal</a:t>
            </a:r>
            <a:r>
              <a:rPr lang="en-US" sz="2300" dirty="0"/>
              <a:t> liability and entitled to dismissal from case = Officers had governmental immunity</a:t>
            </a:r>
          </a:p>
          <a:p>
            <a:pPr lvl="1"/>
            <a:r>
              <a:rPr lang="en-US" sz="2300" dirty="0"/>
              <a:t>The common law tort claims could have been brought under TTCA against the City</a:t>
            </a:r>
          </a:p>
          <a:p>
            <a:pPr lvl="1"/>
            <a:r>
              <a:rPr lang="en-US" sz="23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Off-duty officers went on-duty when removing patron from nightclub and City can be liable. </a:t>
            </a:r>
            <a:endParaRPr lang="en-US" sz="2300" b="1" dirty="0"/>
          </a:p>
        </p:txBody>
      </p:sp>
    </p:spTree>
    <p:extLst>
      <p:ext uri="{BB962C8B-B14F-4D97-AF65-F5344CB8AC3E}">
        <p14:creationId xmlns:p14="http://schemas.microsoft.com/office/powerpoint/2010/main" val="584325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57D71-ADD6-33D6-268F-BE524CC6E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0008" y="0"/>
            <a:ext cx="10624008" cy="848412"/>
          </a:xfrm>
        </p:spPr>
        <p:txBody>
          <a:bodyPr>
            <a:normAutofit/>
          </a:bodyPr>
          <a:lstStyle/>
          <a:p>
            <a:r>
              <a:rPr lang="en-US" sz="2500" i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Christ v. Tex. Dep’t </a:t>
            </a:r>
            <a:r>
              <a:rPr lang="en-US" sz="2500" i="1" dirty="0">
                <a:solidFill>
                  <a:schemeClr val="accent1">
                    <a:lumMod val="75000"/>
                  </a:schemeClr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of</a:t>
            </a:r>
            <a:r>
              <a:rPr lang="en-US" sz="2500" i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Transp., 664 S.3d 82 (Tex. 2023), reh’g denied (May 5, 2023) </a:t>
            </a:r>
            <a:endParaRPr lang="en-US" sz="25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9CAF72-1913-CCCB-C0B6-B7E23EB3ED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4768" y="655164"/>
            <a:ext cx="10187232" cy="6070861"/>
          </a:xfrm>
        </p:spPr>
        <p:txBody>
          <a:bodyPr>
            <a:noAutofit/>
          </a:bodyPr>
          <a:lstStyle/>
          <a:p>
            <a:r>
              <a:rPr lang="en-US" sz="1600" b="0" i="0" dirty="0" err="1">
                <a:effectLst/>
              </a:rPr>
              <a:t>Plt</a:t>
            </a:r>
            <a:r>
              <a:rPr lang="en-US" sz="1600" b="0" i="0" dirty="0">
                <a:effectLst/>
              </a:rPr>
              <a:t> injured in head-on collision in construction zone</a:t>
            </a:r>
            <a:r>
              <a:rPr lang="en-US" sz="1600" dirty="0"/>
              <a:t> due to vehicle crossing into lane.</a:t>
            </a:r>
            <a:endParaRPr lang="en-US" sz="1600" b="0" i="0" dirty="0">
              <a:effectLst/>
            </a:endParaRPr>
          </a:p>
          <a:p>
            <a:pPr lvl="1"/>
            <a:r>
              <a:rPr lang="en-US" sz="1600" b="0" i="0" dirty="0">
                <a:effectLst/>
              </a:rPr>
              <a:t>Sued TxDOT alleging premises liability based on condition of construction zone</a:t>
            </a:r>
          </a:p>
          <a:p>
            <a:pPr lvl="1"/>
            <a:r>
              <a:rPr lang="en-US" sz="1600" b="0" i="0" dirty="0">
                <a:effectLst/>
              </a:rPr>
              <a:t>Claimed yellow stripes and buttons (instead of concrete barriers) created an unreasonably dangerous condition</a:t>
            </a:r>
          </a:p>
          <a:p>
            <a:r>
              <a:rPr lang="en-US" sz="1600" b="0" i="0" dirty="0">
                <a:effectLst/>
              </a:rPr>
              <a:t>TxDOT prepared the construction project's traffic control plan, which details changes to the road's layout during certain phases of the work</a:t>
            </a:r>
            <a:r>
              <a:rPr lang="en-US" sz="1600" dirty="0"/>
              <a:t>. TxDOT later orally altered traffic plan. </a:t>
            </a:r>
          </a:p>
          <a:p>
            <a:r>
              <a:rPr lang="en-US" sz="1600" b="0" i="0" dirty="0" err="1">
                <a:effectLst/>
              </a:rPr>
              <a:t>Plt</a:t>
            </a:r>
            <a:r>
              <a:rPr lang="en-US" sz="1600" b="0" i="0" dirty="0">
                <a:effectLst/>
              </a:rPr>
              <a:t> asserted Engineering Practice Act limited TxDOT's discretion to swap stripes and buttons for concrete barriers; So, no discretion to deviate. </a:t>
            </a:r>
          </a:p>
          <a:p>
            <a:r>
              <a:rPr lang="en-US" sz="1600" b="0" i="0" dirty="0">
                <a:effectLst/>
              </a:rPr>
              <a:t>Texas Supreme </a:t>
            </a:r>
            <a:r>
              <a:rPr lang="en-US" sz="1600" dirty="0"/>
              <a:t>Court held:</a:t>
            </a:r>
          </a:p>
          <a:p>
            <a:pPr lvl="1"/>
            <a:r>
              <a:rPr lang="en-US" sz="1600" b="0" i="0" dirty="0">
                <a:effectLst/>
              </a:rPr>
              <a:t>Buttons were TxDOT approved, citing the </a:t>
            </a:r>
            <a:r>
              <a:rPr lang="en-US" sz="1600" i="0" dirty="0">
                <a:effectLst/>
              </a:rPr>
              <a:t>Texas</a:t>
            </a:r>
            <a:r>
              <a:rPr lang="en-US" sz="1600" b="0" i="0" dirty="0">
                <a:effectLst/>
              </a:rPr>
              <a:t> Manual on Uniform Traffic Control Devices </a:t>
            </a:r>
          </a:p>
          <a:p>
            <a:pPr lvl="1"/>
            <a:r>
              <a:rPr lang="en-US" sz="1600" dirty="0"/>
              <a:t>No evidence that painted stripes and buttons </a:t>
            </a:r>
            <a:r>
              <a:rPr lang="en-US" sz="1600" i="1" dirty="0"/>
              <a:t>themselves</a:t>
            </a:r>
            <a:r>
              <a:rPr lang="en-US" sz="1600" dirty="0"/>
              <a:t> were defective</a:t>
            </a:r>
          </a:p>
          <a:p>
            <a:pPr lvl="1"/>
            <a:r>
              <a:rPr lang="en-US" sz="1600" dirty="0"/>
              <a:t>Painted stripes and buttons on roadways is an ordinary, commonplace, and standard engineering practice</a:t>
            </a:r>
          </a:p>
          <a:p>
            <a:pPr lvl="1"/>
            <a:r>
              <a:rPr lang="en-US" sz="1600" dirty="0"/>
              <a:t>The use of painted stripes and buttons to separate opposing lanes of traffic when engineer sealed traffic control   plan called for concrete barriers did NOT create an unreasonably dangerous condition </a:t>
            </a:r>
          </a:p>
          <a:p>
            <a:pPr lvl="1"/>
            <a:r>
              <a:rPr lang="en-US" sz="1600" dirty="0"/>
              <a:t>No waiver of immunity</a:t>
            </a:r>
          </a:p>
          <a:p>
            <a:r>
              <a:rPr lang="en-US" sz="1600" dirty="0"/>
              <a:t>Court  </a:t>
            </a:r>
            <a:r>
              <a:rPr lang="en-US" sz="1600" b="0" i="0" dirty="0">
                <a:effectLst/>
              </a:rPr>
              <a:t>repeatedly cited the absence of complaints or reports of injuries in concluding that ordinary, commonplace hazards are not unreasonably dangerous conditions. </a:t>
            </a:r>
          </a:p>
          <a:p>
            <a:r>
              <a:rPr lang="en-US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TxDOT-approved construction devices are commonplace &amp; not unreasonably dangerous by themselves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773560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45E38-9A65-7A04-DE47-9630B4B3E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1127" y="245097"/>
            <a:ext cx="10018713" cy="810705"/>
          </a:xfrm>
        </p:spPr>
        <p:txBody>
          <a:bodyPr>
            <a:noAutofit/>
          </a:bodyPr>
          <a:lstStyle/>
          <a:p>
            <a:r>
              <a:rPr lang="en-US" sz="2300" i="1" dirty="0">
                <a:solidFill>
                  <a:schemeClr val="accent1">
                    <a:lumMod val="75000"/>
                  </a:schemeClr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Sihota and GTHCC, Inc. v. City of Midland</a:t>
            </a:r>
            <a:r>
              <a:rPr lang="en-US" sz="2300" dirty="0">
                <a:solidFill>
                  <a:schemeClr val="accent1">
                    <a:lumMod val="75000"/>
                  </a:schemeClr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, No. 11-21-00171-CV, 2022 WL 17996996, at *1 (Tex. App.—Eastland Dec. 30, 2022, no pet.) (mem. op.)</a:t>
            </a:r>
            <a:endParaRPr lang="en-US" sz="2300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E690B4-2262-DBEF-0702-C12CC9F9E3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5856" y="1081593"/>
            <a:ext cx="10018713" cy="5776407"/>
          </a:xfrm>
        </p:spPr>
        <p:txBody>
          <a:bodyPr>
            <a:normAutofit/>
          </a:bodyPr>
          <a:lstStyle/>
          <a:p>
            <a:r>
              <a:rPr lang="en-US" sz="1800" dirty="0"/>
              <a:t>City declared </a:t>
            </a:r>
            <a:r>
              <a:rPr lang="en-US" sz="1800" dirty="0" err="1"/>
              <a:t>Plt’s</a:t>
            </a:r>
            <a:r>
              <a:rPr lang="en-US" sz="1800" dirty="0"/>
              <a:t> building substandard/nuisance and required abatement. </a:t>
            </a:r>
          </a:p>
          <a:p>
            <a:pPr lvl="1"/>
            <a:r>
              <a:rPr lang="en-US" sz="1600" dirty="0"/>
              <a:t>City Ordered repair or demolition within 30 days.</a:t>
            </a:r>
          </a:p>
          <a:p>
            <a:r>
              <a:rPr lang="en-US" sz="1800" dirty="0" err="1"/>
              <a:t>Plt</a:t>
            </a:r>
            <a:r>
              <a:rPr lang="en-US" sz="1800" dirty="0"/>
              <a:t> got permit and started repairs but did not finish repairs or demolish. So, City notified </a:t>
            </a:r>
            <a:r>
              <a:rPr lang="en-US" sz="1800" dirty="0" err="1"/>
              <a:t>Plt</a:t>
            </a:r>
            <a:r>
              <a:rPr lang="en-US" sz="1800" dirty="0"/>
              <a:t> of intent to demolish in accordance with City’s abatement order</a:t>
            </a:r>
          </a:p>
          <a:p>
            <a:r>
              <a:rPr lang="en-US" sz="1800" dirty="0" err="1"/>
              <a:t>Plt</a:t>
            </a:r>
            <a:r>
              <a:rPr lang="en-US" sz="1800" dirty="0"/>
              <a:t> sued under UDJA and Tx Const; City filed PTJ claiming </a:t>
            </a:r>
            <a:r>
              <a:rPr lang="en-US" sz="1800" dirty="0" err="1"/>
              <a:t>Plt</a:t>
            </a:r>
            <a:r>
              <a:rPr lang="en-US" sz="1800" dirty="0"/>
              <a:t> failed to timely appeal abatement order.</a:t>
            </a:r>
          </a:p>
          <a:p>
            <a:r>
              <a:rPr lang="en-US" sz="1800" b="0" i="0" dirty="0">
                <a:effectLst/>
              </a:rPr>
              <a:t>A property owner aggrieved by a municipality's order issued under </a:t>
            </a:r>
            <a:r>
              <a:rPr lang="en-US" sz="1800" b="0" i="0" strike="noStrike" dirty="0">
                <a:effectLst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Section 214.001</a:t>
            </a:r>
            <a:r>
              <a:rPr lang="en-US" sz="1800" b="0" i="0" dirty="0">
                <a:effectLst/>
              </a:rPr>
              <a:t> may appeal the order by filing a verified petition in district court within 30 days. </a:t>
            </a:r>
          </a:p>
          <a:p>
            <a:pPr lvl="1"/>
            <a:r>
              <a:rPr lang="en-US" sz="1800" dirty="0"/>
              <a:t>It’s a </a:t>
            </a:r>
            <a:r>
              <a:rPr lang="en-US" sz="1800" b="1" dirty="0"/>
              <a:t>jurisdictional prerequisite</a:t>
            </a:r>
            <a:r>
              <a:rPr lang="en-US" sz="1800" dirty="0"/>
              <a:t> </a:t>
            </a:r>
          </a:p>
          <a:p>
            <a:r>
              <a:rPr lang="en-US" sz="1800" dirty="0" err="1"/>
              <a:t>Plt</a:t>
            </a:r>
            <a:r>
              <a:rPr lang="en-US" sz="1800" dirty="0"/>
              <a:t> argued “justice requires estoppel” doctrine because he believed he had more than 30 days to complete repairs </a:t>
            </a:r>
          </a:p>
          <a:p>
            <a:pPr lvl="1"/>
            <a:r>
              <a:rPr lang="en-US" sz="1600" dirty="0"/>
              <a:t>Based on permit being issued, construction lasting approx. 9 months, and his $1.8 million investment for repairs</a:t>
            </a:r>
          </a:p>
          <a:p>
            <a:r>
              <a:rPr lang="en-US" sz="1800" dirty="0"/>
              <a:t>Court held: </a:t>
            </a:r>
            <a:r>
              <a:rPr lang="en-US" sz="1800" dirty="0" err="1"/>
              <a:t>Plt</a:t>
            </a:r>
            <a:r>
              <a:rPr lang="en-US" sz="1800" dirty="0"/>
              <a:t> failed to timely appeal abatement order; so trial court was precluded from making determination on estoppel argument because it lacked subject matter jurisdiction</a:t>
            </a:r>
          </a:p>
          <a:p>
            <a:pPr lvl="1"/>
            <a:r>
              <a:rPr lang="en-US" sz="1800" b="0" i="0" dirty="0">
                <a:effectLst/>
              </a:rPr>
              <a:t>“a party cannot by his own conduct confer jurisdiction on a court when none exists otherwise.”</a:t>
            </a:r>
          </a:p>
          <a:p>
            <a:pPr lvl="1"/>
            <a:r>
              <a:rPr lang="en-US" sz="1800" dirty="0"/>
              <a:t>“a trial court cannot acquire subject-matter jurisdiction by estoppel.”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950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A2964-403D-D4DD-A935-38F7CBC48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09" y="190499"/>
            <a:ext cx="10018713" cy="1752599"/>
          </a:xfrm>
        </p:spPr>
        <p:txBody>
          <a:bodyPr>
            <a:normAutofit/>
          </a:bodyPr>
          <a:lstStyle/>
          <a:p>
            <a:r>
              <a:rPr lang="en-US" sz="3500" b="1" dirty="0">
                <a:solidFill>
                  <a:schemeClr val="accent1">
                    <a:lumMod val="75000"/>
                  </a:schemeClr>
                </a:solidFill>
              </a:rPr>
              <a:t>Limited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1B0536-07FF-9E59-8ABD-3196FC4CBF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2721" y="1602557"/>
            <a:ext cx="8687214" cy="2985156"/>
          </a:xfrm>
        </p:spPr>
        <p:txBody>
          <a:bodyPr>
            <a:normAutofit/>
          </a:bodyPr>
          <a:lstStyle/>
          <a:p>
            <a:r>
              <a:rPr lang="en-US" sz="2200" dirty="0"/>
              <a:t>Cases applicable to Government Attorneys</a:t>
            </a:r>
          </a:p>
          <a:p>
            <a:r>
              <a:rPr lang="en-US" sz="2200" dirty="0"/>
              <a:t>Trying not to include cases potentially covered by other speakers</a:t>
            </a:r>
          </a:p>
          <a:p>
            <a:r>
              <a:rPr lang="en-US" sz="2200" dirty="0"/>
              <a:t>Hitting the highlights</a:t>
            </a:r>
          </a:p>
          <a:p>
            <a:r>
              <a:rPr lang="en-US" sz="2200" dirty="0"/>
              <a:t>2023 Recent State Cases of Interest</a:t>
            </a:r>
          </a:p>
        </p:txBody>
      </p:sp>
    </p:spTree>
    <p:extLst>
      <p:ext uri="{BB962C8B-B14F-4D97-AF65-F5344CB8AC3E}">
        <p14:creationId xmlns:p14="http://schemas.microsoft.com/office/powerpoint/2010/main" val="2851488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66EBE-5263-16B0-01B0-B9F6F18667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3164" y="103695"/>
            <a:ext cx="10018713" cy="1247775"/>
          </a:xfrm>
        </p:spPr>
        <p:txBody>
          <a:bodyPr>
            <a:normAutofit/>
          </a:bodyPr>
          <a:lstStyle/>
          <a:p>
            <a:r>
              <a:rPr lang="en-US" sz="2200" i="1" dirty="0">
                <a:solidFill>
                  <a:schemeClr val="accent1">
                    <a:lumMod val="75000"/>
                  </a:schemeClr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Officials Acting in Their Official Capacities for City of Austin Dev. Services Dep’t v. Austin Nightlife, LLC</a:t>
            </a:r>
            <a:r>
              <a:rPr lang="en-US" sz="2200" dirty="0">
                <a:solidFill>
                  <a:schemeClr val="accent1">
                    <a:lumMod val="75000"/>
                  </a:schemeClr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, No. 03-22-00637-CV, 2023 WL 3010766, at *1 (Tex. App.—Austin Apr. 20, 2023, no pet.)</a:t>
            </a:r>
            <a:endParaRPr lang="en-US" sz="2200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63F86A-9AE9-1B82-D21D-9AEC4995B4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5746" y="1473036"/>
            <a:ext cx="10018713" cy="5203596"/>
          </a:xfrm>
        </p:spPr>
        <p:txBody>
          <a:bodyPr>
            <a:normAutofit fontScale="92500" lnSpcReduction="20000"/>
          </a:bodyPr>
          <a:lstStyle/>
          <a:p>
            <a:r>
              <a:rPr lang="en-US" sz="2100" b="0" i="0" dirty="0">
                <a:effectLst/>
              </a:rPr>
              <a:t>Summit Lounge - outdoor-music venue located on the north side of West </a:t>
            </a:r>
            <a:r>
              <a:rPr lang="en-US" sz="2100" dirty="0"/>
              <a:t>5</a:t>
            </a:r>
            <a:r>
              <a:rPr lang="en-US" sz="2100" baseline="30000" dirty="0"/>
              <a:t>th</a:t>
            </a:r>
            <a:r>
              <a:rPr lang="en-US" sz="2100" dirty="0"/>
              <a:t> </a:t>
            </a:r>
            <a:r>
              <a:rPr lang="en-US" sz="2100" b="0" i="0" dirty="0">
                <a:effectLst/>
              </a:rPr>
              <a:t>Street in Austin</a:t>
            </a:r>
          </a:p>
          <a:p>
            <a:pPr lvl="1"/>
            <a:r>
              <a:rPr lang="en-US" sz="2100" b="0" i="0" dirty="0">
                <a:effectLst/>
              </a:rPr>
              <a:t>Received various noise violation citations </a:t>
            </a:r>
          </a:p>
          <a:p>
            <a:pPr lvl="1"/>
            <a:r>
              <a:rPr lang="en-US" sz="2100" b="0" i="0" dirty="0">
                <a:effectLst/>
              </a:rPr>
              <a:t>Sued City </a:t>
            </a:r>
            <a:r>
              <a:rPr lang="en-US" sz="2100" b="0" dirty="0">
                <a:effectLst/>
              </a:rPr>
              <a:t>for</a:t>
            </a:r>
            <a:r>
              <a:rPr lang="en-US" sz="2100" b="0" i="1" dirty="0">
                <a:effectLst/>
              </a:rPr>
              <a:t> ultra vires </a:t>
            </a:r>
            <a:r>
              <a:rPr lang="en-US" sz="2100" b="0" i="0" dirty="0">
                <a:effectLst/>
              </a:rPr>
              <a:t>conduct for failing to recognize it as a warehouse district venue, requiring it to apply for modification of permit for spring festival season, and issuing improper citations</a:t>
            </a:r>
          </a:p>
          <a:p>
            <a:r>
              <a:rPr lang="en-US" sz="2100" b="0" i="0" dirty="0">
                <a:effectLst/>
              </a:rPr>
              <a:t>A successful </a:t>
            </a:r>
            <a:r>
              <a:rPr lang="en-US" sz="2100" b="0" i="1" dirty="0">
                <a:effectLst/>
              </a:rPr>
              <a:t>ultra vires </a:t>
            </a:r>
            <a:r>
              <a:rPr lang="en-US" sz="2100" b="0" i="0" dirty="0">
                <a:effectLst/>
              </a:rPr>
              <a:t>claim must prove Austin city officials acted without </a:t>
            </a:r>
            <a:r>
              <a:rPr lang="en-US" sz="2100" b="0" u="sng" dirty="0">
                <a:effectLst/>
              </a:rPr>
              <a:t>legal authority or discretion</a:t>
            </a:r>
          </a:p>
          <a:p>
            <a:r>
              <a:rPr lang="en-US" sz="2100" dirty="0"/>
              <a:t>COA Held:</a:t>
            </a:r>
          </a:p>
          <a:p>
            <a:pPr lvl="1"/>
            <a:r>
              <a:rPr lang="en-US" sz="1900" b="0" i="0" dirty="0">
                <a:effectLst/>
              </a:rPr>
              <a:t>Unless the terms of the ordinance </a:t>
            </a:r>
            <a:r>
              <a:rPr lang="en-US" sz="1900" b="1" i="0" dirty="0">
                <a:effectLst/>
              </a:rPr>
              <a:t>unambiguously</a:t>
            </a:r>
            <a:r>
              <a:rPr lang="en-US" sz="1900" b="0" i="0" dirty="0">
                <a:effectLst/>
              </a:rPr>
              <a:t> places Summit Lounge within the Warehouse District, the City Officials </a:t>
            </a:r>
            <a:r>
              <a:rPr lang="en-US" sz="1900" dirty="0"/>
              <a:t>HAVE</a:t>
            </a:r>
            <a:r>
              <a:rPr lang="en-US" sz="1900" b="0" i="0" dirty="0">
                <a:effectLst/>
              </a:rPr>
              <a:t> discretion to construe the boundaries of that district. </a:t>
            </a:r>
          </a:p>
          <a:p>
            <a:pPr lvl="2"/>
            <a:r>
              <a:rPr lang="en-US" sz="1900" dirty="0"/>
              <a:t>Ordinance did not clearly place district lines, so they had discretion. </a:t>
            </a:r>
          </a:p>
          <a:p>
            <a:pPr lvl="2"/>
            <a:r>
              <a:rPr lang="en-US" sz="1900" dirty="0"/>
              <a:t>So, NOT </a:t>
            </a:r>
            <a:r>
              <a:rPr lang="en-US" sz="1900" i="1" dirty="0"/>
              <a:t>ultra vires </a:t>
            </a:r>
            <a:r>
              <a:rPr lang="en-US" sz="1900" dirty="0"/>
              <a:t>act for that issue = no jurisdiction for that claim</a:t>
            </a:r>
          </a:p>
          <a:p>
            <a:pPr lvl="1"/>
            <a:r>
              <a:rPr lang="en-US" sz="1900" dirty="0"/>
              <a:t>BUT ordinance regarding modification of permit for spring festival season did NOT permit discretion of city officials (very clear)</a:t>
            </a:r>
          </a:p>
          <a:p>
            <a:pPr lvl="2"/>
            <a:r>
              <a:rPr lang="en-US" sz="1900" dirty="0"/>
              <a:t>So, trial court had jurisdiction over this claim</a:t>
            </a:r>
          </a:p>
          <a:p>
            <a:pPr lvl="1"/>
            <a:r>
              <a:rPr lang="en-US" sz="19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Officials have authority to interpret regulations unless clearly designated</a:t>
            </a: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3078558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6FE76-4B33-50FE-F9F1-67C1BB2E0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5613" y="1837558"/>
            <a:ext cx="10018713" cy="1752599"/>
          </a:xfrm>
        </p:spPr>
        <p:txBody>
          <a:bodyPr>
            <a:normAutofit/>
          </a:bodyPr>
          <a:lstStyle/>
          <a:p>
            <a:r>
              <a:rPr lang="en-US" sz="6500" b="1" dirty="0">
                <a:latin typeface="+mn-lt"/>
              </a:rPr>
              <a:t>The End</a:t>
            </a:r>
          </a:p>
        </p:txBody>
      </p:sp>
    </p:spTree>
    <p:extLst>
      <p:ext uri="{BB962C8B-B14F-4D97-AF65-F5344CB8AC3E}">
        <p14:creationId xmlns:p14="http://schemas.microsoft.com/office/powerpoint/2010/main" val="3807896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3CD34-6029-C5A3-9166-05594E563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0314" y="207390"/>
            <a:ext cx="10468877" cy="1076816"/>
          </a:xfrm>
        </p:spPr>
        <p:txBody>
          <a:bodyPr>
            <a:normAutofit/>
          </a:bodyPr>
          <a:lstStyle/>
          <a:p>
            <a:r>
              <a:rPr lang="en-US" sz="2500" i="1" kern="0" dirty="0">
                <a:solidFill>
                  <a:schemeClr val="accent1">
                    <a:lumMod val="75000"/>
                  </a:schemeClr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City of Austin v. Quinlan, </a:t>
            </a:r>
            <a:r>
              <a:rPr lang="en-US" sz="2500" i="1" kern="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669 S.W.3d 813</a:t>
            </a:r>
            <a:r>
              <a:rPr lang="en-US" sz="2500" i="1" kern="0" dirty="0">
                <a:solidFill>
                  <a:schemeClr val="accent1">
                    <a:lumMod val="75000"/>
                  </a:schemeClr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(Tex. 2023)</a:t>
            </a:r>
            <a:endParaRPr lang="en-US" sz="25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B663B3-8722-7E6B-3373-C5EE4CB25D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3124" y="1199365"/>
            <a:ext cx="9655030" cy="5213022"/>
          </a:xfrm>
        </p:spPr>
        <p:txBody>
          <a:bodyPr>
            <a:normAutofit fontScale="85000" lnSpcReduction="20000"/>
          </a:bodyPr>
          <a:lstStyle/>
          <a:p>
            <a:r>
              <a:rPr lang="en-US" sz="2100" dirty="0"/>
              <a:t>Restaurant had:</a:t>
            </a:r>
          </a:p>
          <a:p>
            <a:pPr lvl="1"/>
            <a:r>
              <a:rPr lang="en-US" sz="2100" dirty="0"/>
              <a:t>Permit to operate a sidewalk café; and</a:t>
            </a:r>
          </a:p>
          <a:p>
            <a:pPr lvl="1"/>
            <a:r>
              <a:rPr lang="en-US" sz="2100" dirty="0"/>
              <a:t>Sidewalk Café Maintenance Agreement with City stating restaurant responsible for maintaining from sidewalk to street. </a:t>
            </a:r>
          </a:p>
          <a:p>
            <a:r>
              <a:rPr lang="en-US" sz="2100" dirty="0"/>
              <a:t>Plaintiff fell stepping from sidewalk and sued Restaurant and City</a:t>
            </a:r>
          </a:p>
          <a:p>
            <a:r>
              <a:rPr lang="en-US" sz="2100" dirty="0"/>
              <a:t>Issue: whether City legally is obligated to ensure compliance with Agreement?</a:t>
            </a:r>
          </a:p>
          <a:p>
            <a:r>
              <a:rPr lang="en-US" sz="2100" dirty="0"/>
              <a:t>Texas Supreme Court ruled:</a:t>
            </a:r>
          </a:p>
          <a:p>
            <a:pPr lvl="1"/>
            <a:r>
              <a:rPr lang="en-US" sz="2100" dirty="0"/>
              <a:t>Contract </a:t>
            </a:r>
            <a:r>
              <a:rPr lang="en-US" sz="2100" u="sng" dirty="0"/>
              <a:t>allowed</a:t>
            </a:r>
            <a:r>
              <a:rPr lang="en-US" sz="2100" dirty="0"/>
              <a:t> inspection/maintenance, but did not </a:t>
            </a:r>
            <a:r>
              <a:rPr lang="en-US" sz="2100" u="sng" dirty="0"/>
              <a:t>require</a:t>
            </a:r>
            <a:r>
              <a:rPr lang="en-US" sz="2100" dirty="0"/>
              <a:t> it = </a:t>
            </a:r>
            <a:r>
              <a:rPr lang="en-US" sz="2100" b="1" dirty="0"/>
              <a:t>discretionary</a:t>
            </a:r>
          </a:p>
          <a:p>
            <a:pPr lvl="1">
              <a:buClr>
                <a:srgbClr val="30ACEC">
                  <a:lumMod val="75000"/>
                </a:srgbClr>
              </a:buClr>
            </a:pPr>
            <a:r>
              <a:rPr lang="en-US" sz="2100" dirty="0">
                <a:solidFill>
                  <a:prstClr val="black"/>
                </a:solidFill>
              </a:rPr>
              <a:t>City has no legal duty (obligation) to ensure compliance with agreement</a:t>
            </a:r>
          </a:p>
          <a:p>
            <a:pPr lvl="1"/>
            <a:r>
              <a:rPr lang="en-US" sz="2100" b="0" i="0" dirty="0">
                <a:effectLst/>
              </a:rPr>
              <a:t>the City’s “failure . . . to perform an act that [it] is not required by law to perform,” does NOT waive immunity</a:t>
            </a:r>
          </a:p>
          <a:p>
            <a:pPr lvl="1">
              <a:buClr>
                <a:srgbClr val="30ACEC">
                  <a:lumMod val="75000"/>
                </a:srgbClr>
              </a:buClr>
            </a:pPr>
            <a:r>
              <a:rPr lang="en-US" sz="2100" dirty="0">
                <a:solidFill>
                  <a:prstClr val="black"/>
                </a:solidFill>
              </a:rPr>
              <a:t>No waiver for negligent implementation of policy without more</a:t>
            </a:r>
          </a:p>
          <a:p>
            <a:pPr lvl="1"/>
            <a:r>
              <a:rPr lang="en-US" sz="2100" dirty="0"/>
              <a:t>Restaurant failed to plead a claim that waives the City’s immunity</a:t>
            </a:r>
          </a:p>
          <a:p>
            <a:pPr lvl="1"/>
            <a:r>
              <a:rPr lang="en-US" sz="2100" b="1" kern="100" dirty="0">
                <a:ln w="3175" cmpd="sng">
                  <a:noFill/>
                </a:ln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City is immune from liability for premise defect and its failure to ensure permit holder complied with maintenance obligations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169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3CD34-6029-C5A3-9166-05594E563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146118"/>
            <a:ext cx="10468877" cy="1701536"/>
          </a:xfrm>
        </p:spPr>
        <p:txBody>
          <a:bodyPr>
            <a:normAutofit/>
          </a:bodyPr>
          <a:lstStyle/>
          <a:p>
            <a:r>
              <a:rPr lang="en-US" sz="2500" i="1" kern="0" dirty="0">
                <a:solidFill>
                  <a:schemeClr val="accent1">
                    <a:lumMod val="75000"/>
                  </a:schemeClr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VIA Metropolitan Transit Authority v. Flores</a:t>
            </a:r>
            <a:r>
              <a:rPr lang="en-US" sz="2500" kern="0" dirty="0">
                <a:solidFill>
                  <a:schemeClr val="accent1">
                    <a:lumMod val="75000"/>
                  </a:schemeClr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No. 04-21-00233-CV (Tex. App.—San Antonio, August 3, 2022)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B663B3-8722-7E6B-3373-C5EE4CB25D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1474" y="1329178"/>
            <a:ext cx="10117763" cy="5213022"/>
          </a:xfrm>
        </p:spPr>
        <p:txBody>
          <a:bodyPr>
            <a:normAutofit/>
          </a:bodyPr>
          <a:lstStyle/>
          <a:p>
            <a:r>
              <a:rPr lang="en-US" sz="1800" dirty="0"/>
              <a:t>Bus driver deployed wheelchair ramp and walked to back of bus to lift seats to make room for Plaintiff’s wheelchair</a:t>
            </a:r>
          </a:p>
          <a:p>
            <a:r>
              <a:rPr lang="en-US" sz="1800" dirty="0"/>
              <a:t>Plaintiff attempted to board, but </a:t>
            </a:r>
            <a:r>
              <a:rPr lang="en-US" sz="1800" b="0" i="0" dirty="0">
                <a:effectLst/>
              </a:rPr>
              <a:t>mis-aligned the wheels with the ramp</a:t>
            </a:r>
            <a:r>
              <a:rPr lang="en-US" sz="1800" dirty="0"/>
              <a:t> and f</a:t>
            </a:r>
            <a:r>
              <a:rPr lang="en-US" sz="1800" b="0" i="0" dirty="0">
                <a:effectLst/>
              </a:rPr>
              <a:t>ell</a:t>
            </a:r>
          </a:p>
          <a:p>
            <a:r>
              <a:rPr lang="en-US" sz="1800" dirty="0"/>
              <a:t>Issue: Whether bus driver’s acts were “operation or use of motor-driven vehicle”?</a:t>
            </a:r>
            <a:endParaRPr lang="en-US" sz="1800" b="0" i="0" dirty="0">
              <a:effectLst/>
            </a:endParaRPr>
          </a:p>
          <a:p>
            <a:pPr lvl="0">
              <a:buClr>
                <a:srgbClr val="30ACEC">
                  <a:lumMod val="75000"/>
                </a:srgbClr>
              </a:buClr>
            </a:pPr>
            <a:r>
              <a:rPr lang="en-US" sz="1800" dirty="0">
                <a:solidFill>
                  <a:prstClr val="black"/>
                </a:solidFill>
              </a:rPr>
              <a:t>4</a:t>
            </a:r>
            <a:r>
              <a:rPr lang="en-US" sz="1800" baseline="30000" dirty="0">
                <a:solidFill>
                  <a:prstClr val="black"/>
                </a:solidFill>
              </a:rPr>
              <a:t>th</a:t>
            </a:r>
            <a:r>
              <a:rPr lang="en-US" sz="1800" dirty="0">
                <a:solidFill>
                  <a:prstClr val="black"/>
                </a:solidFill>
              </a:rPr>
              <a:t> Court of Appeals held NO waiver of immunity:</a:t>
            </a:r>
          </a:p>
          <a:p>
            <a:pPr lvl="1"/>
            <a:r>
              <a:rPr lang="en-US" sz="1800" dirty="0"/>
              <a:t>U</a:t>
            </a:r>
            <a:r>
              <a:rPr lang="en-US" sz="1800" b="0" i="0" dirty="0">
                <a:effectLst/>
              </a:rPr>
              <a:t>nder the ordinary, everyday meaning of the words “operation” and “use,” the deployment of a wheelchair ramp and preparation of the wheelchair-accessible area did NOT constitute </a:t>
            </a:r>
            <a:r>
              <a:rPr lang="en-US" sz="1800" dirty="0"/>
              <a:t>actively </a:t>
            </a:r>
            <a:r>
              <a:rPr lang="en-US" sz="1800" b="0" i="0" dirty="0">
                <a:effectLst/>
              </a:rPr>
              <a:t>helping Plaintiff board the bus. </a:t>
            </a:r>
          </a:p>
          <a:p>
            <a:pPr lvl="1"/>
            <a:r>
              <a:rPr lang="en-US" sz="1800" dirty="0"/>
              <a:t>NO Nexus between Plaintiff’s injury and Driver’s “operation or use” of motor-driven vehicle</a:t>
            </a:r>
          </a:p>
          <a:p>
            <a:pPr lvl="2"/>
            <a:r>
              <a:rPr lang="en-US" sz="1600" dirty="0"/>
              <a:t>D</a:t>
            </a:r>
            <a:r>
              <a:rPr lang="en-US" sz="1600" b="0" i="0" dirty="0">
                <a:effectLst/>
              </a:rPr>
              <a:t>river was unaware that Plaintiff had fallen until AFTER the fact and driver did not even have an opportunity to assist Plaintiff with boarding the bus. </a:t>
            </a:r>
          </a:p>
          <a:p>
            <a:pPr lvl="2"/>
            <a:r>
              <a:rPr lang="en-US" sz="1600" dirty="0"/>
              <a:t>Discussion on what constitutes “operation” and “use”</a:t>
            </a:r>
          </a:p>
          <a:p>
            <a:pPr lvl="1"/>
            <a:r>
              <a:rPr lang="en-US" sz="18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Operation of public bus wheelchair ramp does NOT waive immunity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05815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8CDE3-C372-0D32-6A12-58A9B6711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0"/>
            <a:ext cx="10018713" cy="1376313"/>
          </a:xfrm>
        </p:spPr>
        <p:txBody>
          <a:bodyPr/>
          <a:lstStyle/>
          <a:p>
            <a:r>
              <a:rPr lang="en-US" sz="2500" i="1" kern="0" dirty="0">
                <a:solidFill>
                  <a:schemeClr val="accent1">
                    <a:lumMod val="75000"/>
                  </a:schemeClr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Rattray, et. al, v. City of Brownsville</a:t>
            </a:r>
            <a:r>
              <a:rPr lang="en-US" sz="2500" kern="0" dirty="0">
                <a:solidFill>
                  <a:schemeClr val="accent1">
                    <a:lumMod val="75000"/>
                  </a:schemeClr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500" kern="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662 S.W.3d 860</a:t>
            </a:r>
            <a:r>
              <a:rPr lang="en-US" sz="2500" kern="0" dirty="0">
                <a:solidFill>
                  <a:schemeClr val="accent1">
                    <a:lumMod val="75000"/>
                  </a:schemeClr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(Tex. 2023) </a:t>
            </a:r>
            <a:b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i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(Mainly just helpful information even though City lost)</a:t>
            </a:r>
            <a:endParaRPr lang="en-US" b="1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D68D1A-1627-135E-1E6E-ADBD38D00C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1" y="1307576"/>
            <a:ext cx="10018713" cy="5048250"/>
          </a:xfrm>
        </p:spPr>
        <p:txBody>
          <a:bodyPr>
            <a:normAutofit/>
          </a:bodyPr>
          <a:lstStyle/>
          <a:p>
            <a:r>
              <a:rPr lang="en-US" sz="18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Texas Supreme Court explains a Plaintiffs’ burdens to defeat a plea to the jurisdiction under Texas Tort Claims Act (TTCA)</a:t>
            </a:r>
            <a:endParaRPr lang="en-US" sz="18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800" dirty="0"/>
              <a:t>11 homeowners sued for taking when City opened and closed certain drainage system gates which resulted in stormwater accumulation that allegedly flooded their homes</a:t>
            </a:r>
          </a:p>
          <a:p>
            <a:r>
              <a:rPr lang="en-US" sz="1800" b="0" i="0" dirty="0">
                <a:effectLst/>
              </a:rPr>
              <a:t>The Court went through a detailed analysis of the burdens a plaintiff has when trying to defeat a plea to the jurisdiction (PTJ).</a:t>
            </a:r>
          </a:p>
          <a:p>
            <a:r>
              <a:rPr lang="en-US" sz="1800" b="0" i="0" dirty="0">
                <a:effectLst/>
              </a:rPr>
              <a:t>The starting point is always the status quo: a presumption against </a:t>
            </a:r>
            <a:r>
              <a:rPr lang="en-US" sz="1800" b="0" i="1" dirty="0">
                <a:effectLst/>
              </a:rPr>
              <a:t>any</a:t>
            </a:r>
            <a:r>
              <a:rPr lang="en-US" sz="1800" b="0" i="0" dirty="0">
                <a:effectLst/>
              </a:rPr>
              <a:t> waiver </a:t>
            </a:r>
          </a:p>
          <a:p>
            <a:r>
              <a:rPr lang="en-US" sz="1800" dirty="0"/>
              <a:t>Plaintiffs must establish a waiver and disprove withdraws of waiver of immunity</a:t>
            </a:r>
          </a:p>
          <a:p>
            <a:r>
              <a:rPr lang="en-US" sz="1800" b="0" i="0" dirty="0">
                <a:effectLst/>
              </a:rPr>
              <a:t>TTCA also contains some provisions that operate to limit recovery (i.e., Punitive damages/caps)</a:t>
            </a:r>
          </a:p>
          <a:p>
            <a:pPr lvl="0">
              <a:buClr>
                <a:srgbClr val="30ACEC">
                  <a:lumMod val="75000"/>
                </a:srgbClr>
              </a:buClr>
            </a:pPr>
            <a:r>
              <a:rPr lang="en-US" sz="1800" dirty="0">
                <a:solidFill>
                  <a:prstClr val="black"/>
                </a:solidFill>
              </a:rPr>
              <a:t>Plaintiffs must establish </a:t>
            </a:r>
            <a:r>
              <a:rPr lang="en-US" sz="1800" u="sng" dirty="0">
                <a:solidFill>
                  <a:prstClr val="black"/>
                </a:solidFill>
              </a:rPr>
              <a:t>clearly and affirmatively</a:t>
            </a:r>
            <a:r>
              <a:rPr lang="en-US" sz="1800" dirty="0">
                <a:solidFill>
                  <a:prstClr val="black"/>
                </a:solidFill>
              </a:rPr>
              <a:t> a waiver of immunity and </a:t>
            </a:r>
            <a:r>
              <a:rPr lang="en-US" sz="1800" u="sng" dirty="0">
                <a:solidFill>
                  <a:prstClr val="black"/>
                </a:solidFill>
              </a:rPr>
              <a:t>negate</a:t>
            </a:r>
            <a:r>
              <a:rPr lang="en-US" sz="1800" dirty="0">
                <a:solidFill>
                  <a:prstClr val="black"/>
                </a:solidFill>
              </a:rPr>
              <a:t> any provisions that create exceptions. </a:t>
            </a:r>
          </a:p>
          <a:p>
            <a:pPr lvl="0">
              <a:buClr>
                <a:srgbClr val="30ACEC">
                  <a:lumMod val="75000"/>
                </a:srgbClr>
              </a:buClr>
            </a:pPr>
            <a:r>
              <a:rPr lang="en-US" sz="1800" dirty="0">
                <a:solidFill>
                  <a:prstClr val="black"/>
                </a:solidFill>
              </a:rPr>
              <a:t>A governmental defendant, in turn, plays its role by identifying where jurisdiction might be lacking and raising any such deficiencies. (PTJ)</a:t>
            </a:r>
          </a:p>
        </p:txBody>
      </p:sp>
    </p:spTree>
    <p:extLst>
      <p:ext uri="{BB962C8B-B14F-4D97-AF65-F5344CB8AC3E}">
        <p14:creationId xmlns:p14="http://schemas.microsoft.com/office/powerpoint/2010/main" val="2334653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C706C-3ADC-C2C3-B05C-84E66E27D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478411"/>
            <a:ext cx="10018713" cy="577392"/>
          </a:xfrm>
        </p:spPr>
        <p:txBody>
          <a:bodyPr>
            <a:normAutofit/>
          </a:bodyPr>
          <a:lstStyle/>
          <a:p>
            <a:r>
              <a:rPr kumimoji="0" lang="en-US" sz="2500" b="0" i="1" u="none" strike="noStrike" kern="0" cap="none" spc="0" normalizeH="0" baseline="0" noProof="0" dirty="0">
                <a:ln w="3175" cmpd="sng"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Rattray </a:t>
            </a:r>
            <a:r>
              <a:rPr kumimoji="0" lang="en-US" sz="2500" b="0" u="none" strike="noStrike" kern="0" cap="none" spc="0" normalizeH="0" baseline="0" noProof="0" dirty="0">
                <a:ln w="3175" cmpd="sng"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Continued…</a:t>
            </a:r>
            <a:endParaRPr lang="en-US" sz="25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0799B2-EB2B-625F-A8D7-AA466E6914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785962"/>
            <a:ext cx="10018713" cy="5917674"/>
          </a:xfrm>
        </p:spPr>
        <p:txBody>
          <a:bodyPr>
            <a:normAutofit/>
          </a:bodyPr>
          <a:lstStyle/>
          <a:p>
            <a:r>
              <a:rPr lang="en-US" sz="1800" b="0" i="0" dirty="0">
                <a:effectLst/>
              </a:rPr>
              <a:t>The rigor of proof required to satisfy a court that jurisdiction is present increases at each stage of litigation. </a:t>
            </a:r>
          </a:p>
          <a:p>
            <a:r>
              <a:rPr lang="en-US" sz="1800" b="0" i="0" dirty="0">
                <a:effectLst/>
              </a:rPr>
              <a:t>The fundamental rule = the court may not reach the merits if it finds a single valid basis to defeat jurisdiction at each stage.  (One is enough)</a:t>
            </a:r>
          </a:p>
          <a:p>
            <a:r>
              <a:rPr lang="en-US" sz="1800" dirty="0"/>
              <a:t>Good discussion on “operation”, “use”, “non-use”, and “causation”</a:t>
            </a:r>
            <a:endParaRPr lang="en-US" sz="1800" b="0" i="0" dirty="0">
              <a:effectLst/>
            </a:endParaRPr>
          </a:p>
          <a:p>
            <a:r>
              <a:rPr lang="en-US" sz="1800" dirty="0"/>
              <a:t>In this case – TX Supreme Ct held Plaintiffs defeated PTJ after analysis</a:t>
            </a:r>
          </a:p>
          <a:p>
            <a:pPr lvl="1">
              <a:buClr>
                <a:srgbClr val="30ACEC">
                  <a:lumMod val="75000"/>
                </a:srgbClr>
              </a:buClr>
            </a:pPr>
            <a:r>
              <a:rPr lang="en-US" sz="1800" dirty="0">
                <a:solidFill>
                  <a:prstClr val="black"/>
                </a:solidFill>
              </a:rPr>
              <a:t>Gate was used to control water flow to the resaca</a:t>
            </a:r>
          </a:p>
          <a:p>
            <a:pPr lvl="1">
              <a:buClr>
                <a:srgbClr val="30ACEC">
                  <a:lumMod val="75000"/>
                </a:srgbClr>
              </a:buClr>
            </a:pPr>
            <a:r>
              <a:rPr lang="en-US" sz="1800" b="0" i="0" dirty="0">
                <a:effectLst/>
              </a:rPr>
              <a:t>City closed the gate to control flow and allegedly caused the flooding </a:t>
            </a:r>
          </a:p>
          <a:p>
            <a:pPr lvl="1">
              <a:buClr>
                <a:srgbClr val="30ACEC">
                  <a:lumMod val="75000"/>
                </a:srgbClr>
              </a:buClr>
            </a:pPr>
            <a:r>
              <a:rPr lang="en-US" sz="1800" b="0" i="0" dirty="0">
                <a:effectLst/>
              </a:rPr>
              <a:t>The gate wa</a:t>
            </a:r>
            <a:r>
              <a:rPr lang="en-US" sz="1800" dirty="0"/>
              <a:t>s put to “operation or use” to create a fact issue on whether property damage arose from City’s closure of that gate at that time = Waiver of immunity properly invoked</a:t>
            </a:r>
            <a:endParaRPr lang="en-US" sz="1800" b="0" i="0" dirty="0">
              <a:effectLst/>
            </a:endParaRPr>
          </a:p>
          <a:p>
            <a:pPr lvl="1"/>
            <a:r>
              <a:rPr lang="en-US" sz="1800" b="0" i="0" dirty="0">
                <a:effectLst/>
              </a:rPr>
              <a:t>The Court noted that the failure to close the gate would NOT be a waiver if another event had occurred the following day. </a:t>
            </a:r>
          </a:p>
          <a:p>
            <a:pPr lvl="1"/>
            <a:r>
              <a:rPr lang="en-US" sz="1800" b="0" i="0" dirty="0">
                <a:effectLst/>
              </a:rPr>
              <a:t>The Court also cautioned that there was a fact issue on causation, and no finding that such acts will ultimately result in a waiver is pre-supposed. 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932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C7237-BD27-0950-6F5F-D43CB7AB0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3836" y="381001"/>
            <a:ext cx="10221914" cy="1221556"/>
          </a:xfrm>
        </p:spPr>
        <p:txBody>
          <a:bodyPr>
            <a:normAutofit fontScale="90000"/>
          </a:bodyPr>
          <a:lstStyle/>
          <a:p>
            <a:r>
              <a:rPr lang="en-US" sz="2500" i="1" kern="0" dirty="0">
                <a:solidFill>
                  <a:schemeClr val="accent1">
                    <a:lumMod val="75000"/>
                  </a:schemeClr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City of Houston v. Arellano</a:t>
            </a:r>
            <a:r>
              <a:rPr lang="en-US" sz="2500" kern="0" dirty="0">
                <a:solidFill>
                  <a:schemeClr val="accent1">
                    <a:lumMod val="75000"/>
                  </a:schemeClr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500" kern="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654 S.W.3d 483</a:t>
            </a:r>
            <a:r>
              <a:rPr lang="en-US" sz="2500" kern="0" dirty="0">
                <a:solidFill>
                  <a:schemeClr val="accent1">
                    <a:lumMod val="75000"/>
                  </a:schemeClr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(Tex. App. — Houston [14th Dist.] 2022, pet. denied), reconsideration en banc denied (Oct. 25, 2022), reh’g denied (Oct. 25, 2022)</a:t>
            </a:r>
            <a:endParaRPr lang="en-US" sz="25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A954F-908F-1120-DCFD-19A67F1736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6387" y="1752601"/>
            <a:ext cx="9639790" cy="4831812"/>
          </a:xfrm>
        </p:spPr>
        <p:txBody>
          <a:bodyPr>
            <a:noAutofit/>
          </a:bodyPr>
          <a:lstStyle/>
          <a:p>
            <a:r>
              <a:rPr lang="en-US" sz="1800" dirty="0"/>
              <a:t>On-call maintenance worker clocked in remotely when notified of a city building without heat </a:t>
            </a:r>
          </a:p>
          <a:p>
            <a:r>
              <a:rPr lang="en-US" sz="1800" dirty="0"/>
              <a:t>After picking up city vehicle, proceeded to building and collided with Plaintiff. </a:t>
            </a:r>
          </a:p>
          <a:p>
            <a:r>
              <a:rPr lang="en-US" sz="1800" dirty="0"/>
              <a:t>Issue: whether City employee was in “scope of employment” or “responding to an emergency” when collision occurred?</a:t>
            </a:r>
          </a:p>
          <a:p>
            <a:r>
              <a:rPr lang="en-US" sz="1800" dirty="0"/>
              <a:t>14</a:t>
            </a:r>
            <a:r>
              <a:rPr lang="en-US" sz="1800" baseline="30000" dirty="0"/>
              <a:t>th</a:t>
            </a:r>
            <a:r>
              <a:rPr lang="en-US" sz="1800" dirty="0"/>
              <a:t> COA held:</a:t>
            </a:r>
          </a:p>
          <a:p>
            <a:pPr lvl="1"/>
            <a:r>
              <a:rPr lang="en-US" sz="1800" b="0" i="0" dirty="0">
                <a:effectLst/>
              </a:rPr>
              <a:t>When an employee is driving a vehicle owned by the employer, the employee is under a </a:t>
            </a:r>
            <a:r>
              <a:rPr lang="en-US" sz="1800" b="0" i="1" u="sng" dirty="0">
                <a:effectLst/>
              </a:rPr>
              <a:t>presumption</a:t>
            </a:r>
            <a:r>
              <a:rPr lang="en-US" sz="1800" b="0" i="0" dirty="0">
                <a:effectLst/>
              </a:rPr>
              <a:t> to be acting within the course and scope of their employment.</a:t>
            </a:r>
          </a:p>
          <a:p>
            <a:pPr lvl="1"/>
            <a:r>
              <a:rPr lang="en-US" sz="1800" dirty="0"/>
              <a:t>City failed to refute presumption and a fact question exists on “emergency”</a:t>
            </a:r>
          </a:p>
          <a:p>
            <a:pPr lvl="2"/>
            <a:r>
              <a:rPr lang="en-US" dirty="0"/>
              <a:t>Lack of heat = Testimony: “emergency that needs to be addressed quickly, but not emergency like a fire truck responding to fire”</a:t>
            </a:r>
          </a:p>
          <a:p>
            <a:pPr lvl="2"/>
            <a:r>
              <a:rPr lang="en-US" dirty="0"/>
              <a:t>Material Fact Issue = Responding to emergency call OR reacting to emergency?</a:t>
            </a:r>
          </a:p>
          <a:p>
            <a:pPr lvl="1"/>
            <a:r>
              <a:rPr lang="en-US" sz="1800" dirty="0"/>
              <a:t>City’s MSJ/PTJ denied</a:t>
            </a:r>
          </a:p>
          <a:p>
            <a:pPr lvl="1"/>
            <a:r>
              <a:rPr lang="en-US" sz="18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Fact questions on “emergency” prevented Plea to Jurisdiction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42261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93D76-7420-A100-815E-2F6E124A2B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170664"/>
            <a:ext cx="10018713" cy="1206631"/>
          </a:xfrm>
        </p:spPr>
        <p:txBody>
          <a:bodyPr>
            <a:normAutofit/>
          </a:bodyPr>
          <a:lstStyle/>
          <a:p>
            <a:r>
              <a:rPr lang="en-US" sz="2500" i="1" kern="0" dirty="0">
                <a:solidFill>
                  <a:schemeClr val="accent1">
                    <a:lumMod val="75000"/>
                  </a:schemeClr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Gulf Coast Center v. Curry,</a:t>
            </a:r>
            <a:r>
              <a:rPr lang="en-US" sz="2500" kern="0" dirty="0">
                <a:solidFill>
                  <a:schemeClr val="accent1">
                    <a:lumMod val="75000"/>
                  </a:schemeClr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500" kern="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658 S.W.3d 281</a:t>
            </a:r>
            <a:r>
              <a:rPr lang="en-US" sz="2500" kern="0" dirty="0">
                <a:solidFill>
                  <a:schemeClr val="accent1">
                    <a:lumMod val="75000"/>
                  </a:schemeClr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(Tex. 2022)</a:t>
            </a:r>
            <a:endParaRPr lang="en-US" sz="25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1ED29C-44A6-57D0-86E1-D3316634F2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5968" y="1668544"/>
            <a:ext cx="10018713" cy="5679439"/>
          </a:xfrm>
        </p:spPr>
        <p:txBody>
          <a:bodyPr>
            <a:normAutofit fontScale="77500" lnSpcReduction="20000"/>
          </a:bodyPr>
          <a:lstStyle/>
          <a:p>
            <a:r>
              <a:rPr lang="en-US" sz="2300" dirty="0">
                <a:effectLst/>
              </a:rPr>
              <a:t>Gulf Coast contends it is a “community center” established under Chapter 534 of the Health and Safety Code and possesses governmental immunity. </a:t>
            </a:r>
          </a:p>
          <a:p>
            <a:r>
              <a:rPr lang="en-US" sz="2300" b="0" i="0" dirty="0">
                <a:effectLst/>
              </a:rPr>
              <a:t>Plaintiff was crossing the street when he was hit by a bus driven by a GC employee.  Jury awarded $216,000.</a:t>
            </a:r>
          </a:p>
          <a:p>
            <a:r>
              <a:rPr lang="en-US" sz="2300" dirty="0"/>
              <a:t>GC asserted $100,000 cap as a govt entity. Trial court awarded jury award noting GC failed to raise the cap as an affirmative defense. </a:t>
            </a:r>
          </a:p>
          <a:p>
            <a:r>
              <a:rPr lang="en-US" sz="2300" dirty="0"/>
              <a:t>GC asserted cap is jurisdictional and had provided proof of status as community center (govt entity). </a:t>
            </a:r>
          </a:p>
          <a:p>
            <a:r>
              <a:rPr lang="en-US" sz="2300" dirty="0"/>
              <a:t>Issue: whether caps conscribe trial court to render judgment exceeding the cap or are an affirmative defense that must be pleaded and proven by the govt defendant?</a:t>
            </a:r>
          </a:p>
          <a:p>
            <a:r>
              <a:rPr lang="en-US" sz="2300" dirty="0"/>
              <a:t>TX Supreme Court held:</a:t>
            </a:r>
          </a:p>
          <a:p>
            <a:pPr lvl="1"/>
            <a:r>
              <a:rPr lang="en-US" b="0" i="0" dirty="0">
                <a:effectLst/>
              </a:rPr>
              <a:t>GC was a unit of local govt subject to the $100K damages cap under TTCA</a:t>
            </a:r>
          </a:p>
          <a:p>
            <a:pPr lvl="1"/>
            <a:r>
              <a:rPr lang="en-US" b="0" i="0" dirty="0">
                <a:effectLst/>
              </a:rPr>
              <a:t>§ 101.025 states that immunity from </a:t>
            </a:r>
            <a:r>
              <a:rPr lang="en-US" b="0" dirty="0">
                <a:effectLst/>
              </a:rPr>
              <a:t>suit</a:t>
            </a:r>
            <a:r>
              <a:rPr lang="en-US" b="0" i="1" dirty="0">
                <a:effectLst/>
              </a:rPr>
              <a:t> </a:t>
            </a:r>
            <a:r>
              <a:rPr lang="en-US" b="0" i="0" dirty="0">
                <a:effectLst/>
              </a:rPr>
              <a:t>is waived to the extent of liability </a:t>
            </a:r>
            <a:r>
              <a:rPr lang="en-US" b="0" i="0" u="sng" dirty="0">
                <a:effectLst/>
              </a:rPr>
              <a:t>created</a:t>
            </a:r>
            <a:r>
              <a:rPr lang="en-US" b="0" i="0" dirty="0">
                <a:effectLst/>
              </a:rPr>
              <a:t> by the </a:t>
            </a:r>
            <a:r>
              <a:rPr lang="en-US" dirty="0"/>
              <a:t>TTCA</a:t>
            </a:r>
            <a:r>
              <a:rPr lang="en-US" b="0" i="0" dirty="0">
                <a:effectLst/>
              </a:rPr>
              <a:t>.</a:t>
            </a:r>
          </a:p>
          <a:p>
            <a:pPr lvl="2"/>
            <a:r>
              <a:rPr lang="en-US" b="0" i="0" dirty="0">
                <a:effectLst/>
              </a:rPr>
              <a:t>Thus, waiver of immunity is limited to the extent of recoverable damages under the applicable cap. </a:t>
            </a:r>
            <a:endParaRPr lang="en-US" dirty="0"/>
          </a:p>
          <a:p>
            <a:pPr lvl="1"/>
            <a:r>
              <a:rPr lang="en-US" b="0" i="0" dirty="0">
                <a:effectLst/>
              </a:rPr>
              <a:t>§101.023’s limitations of liability are NOT an affirmative defense but do implicate jurisdiction. </a:t>
            </a:r>
          </a:p>
          <a:p>
            <a:pPr lvl="1"/>
            <a:r>
              <a:rPr lang="en-US" u="sng" dirty="0"/>
              <a:t>P</a:t>
            </a:r>
            <a:r>
              <a:rPr lang="en-US" b="0" u="sng" dirty="0">
                <a:effectLst/>
              </a:rPr>
              <a:t>laintiff</a:t>
            </a:r>
            <a:r>
              <a:rPr lang="en-US" b="0" i="0" dirty="0">
                <a:effectLst/>
              </a:rPr>
              <a:t> has the burden to establish which cap applies. </a:t>
            </a:r>
          </a:p>
          <a:p>
            <a:pPr lvl="2"/>
            <a:r>
              <a:rPr lang="en-US" dirty="0"/>
              <a:t>Because it’s a jurisdictional issue - C</a:t>
            </a:r>
            <a:r>
              <a:rPr lang="en-US" b="0" i="0" dirty="0">
                <a:effectLst/>
              </a:rPr>
              <a:t>ourt makes the decision, not the jury. </a:t>
            </a:r>
          </a:p>
          <a:p>
            <a:pPr lvl="1"/>
            <a:r>
              <a:rPr lang="en-US" b="0" i="0" dirty="0">
                <a:effectLst/>
              </a:rPr>
              <a:t>Courts lack jurisdiction to render a judgment that exceeds the applicable damages cap</a:t>
            </a:r>
          </a:p>
          <a:p>
            <a:pPr lvl="1"/>
            <a:r>
              <a:rPr lang="en-US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TTCA cap on damages are jurisdictional and it is Plaintiff’s burden to establish which cap applies.</a:t>
            </a:r>
            <a:endParaRPr lang="en-US" b="0" i="0" dirty="0">
              <a:effectLst/>
              <a:latin typeface="Source Sans Pro" panose="020B0503030403020204" pitchFamily="34" charset="0"/>
            </a:endParaRPr>
          </a:p>
          <a:p>
            <a:endParaRPr lang="en-US" dirty="0">
              <a:solidFill>
                <a:srgbClr val="666666"/>
              </a:solidFill>
              <a:latin typeface="Source Sans Pro" panose="020B0503030403020204" pitchFamily="34" charset="0"/>
            </a:endParaRPr>
          </a:p>
          <a:p>
            <a:endParaRPr lang="en-US" b="0" i="0" dirty="0">
              <a:solidFill>
                <a:srgbClr val="666666"/>
              </a:solidFill>
              <a:effectLst/>
              <a:latin typeface="Source Sans Pro" panose="020B0503030403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940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35C26-0BE1-6789-4AD5-B660806DC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150830"/>
            <a:ext cx="10145714" cy="1187775"/>
          </a:xfrm>
        </p:spPr>
        <p:txBody>
          <a:bodyPr>
            <a:normAutofit/>
          </a:bodyPr>
          <a:lstStyle/>
          <a:p>
            <a:r>
              <a:rPr lang="en-US" sz="2500" i="1" kern="0" dirty="0">
                <a:solidFill>
                  <a:schemeClr val="accent1">
                    <a:lumMod val="75000"/>
                  </a:schemeClr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Leach v. City of Tyler</a:t>
            </a:r>
            <a:r>
              <a:rPr lang="en-US" sz="2500" kern="0" dirty="0">
                <a:solidFill>
                  <a:schemeClr val="accent1">
                    <a:lumMod val="75000"/>
                  </a:schemeClr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2500" kern="0" dirty="0">
                <a:solidFill>
                  <a:schemeClr val="accent1">
                    <a:lumMod val="75000"/>
                  </a:schemeClr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653 S.W.3d 723</a:t>
            </a:r>
            <a:r>
              <a:rPr lang="en-US" sz="2500" kern="0" dirty="0">
                <a:solidFill>
                  <a:schemeClr val="accent1">
                    <a:lumMod val="75000"/>
                  </a:schemeClr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(Tex. 2022), per </a:t>
            </a:r>
            <a:r>
              <a:rPr lang="en-US" sz="2500" kern="0" dirty="0" err="1">
                <a:solidFill>
                  <a:schemeClr val="accent1">
                    <a:lumMod val="75000"/>
                  </a:schemeClr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curiam</a:t>
            </a:r>
            <a:r>
              <a:rPr lang="en-US" sz="2500" kern="0" dirty="0">
                <a:solidFill>
                  <a:schemeClr val="accent1">
                    <a:lumMod val="75000"/>
                  </a:schemeClr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endParaRPr lang="en-US" sz="25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3177B0-8E2E-8413-DBEF-83A37D0A37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1312" y="1216057"/>
            <a:ext cx="10018713" cy="5010345"/>
          </a:xfrm>
        </p:spPr>
        <p:txBody>
          <a:bodyPr>
            <a:normAutofit/>
          </a:bodyPr>
          <a:lstStyle/>
          <a:p>
            <a:r>
              <a:rPr lang="en-US" sz="1800" dirty="0"/>
              <a:t>Plaintiff, while working for his employer, was injured when lumber fell from a city truck and struck him in the head</a:t>
            </a:r>
          </a:p>
          <a:p>
            <a:r>
              <a:rPr lang="en-US" sz="1800" dirty="0"/>
              <a:t>EMPLOYER filed the Notice of Claim; the Plaintiff did not</a:t>
            </a:r>
          </a:p>
          <a:p>
            <a:pPr lvl="1"/>
            <a:r>
              <a:rPr lang="en-US" sz="1800" dirty="0"/>
              <a:t>BUT Plaintiff was repeatedly listed on the employer’s notice. </a:t>
            </a:r>
          </a:p>
          <a:p>
            <a:r>
              <a:rPr lang="en-US" sz="1800" dirty="0"/>
              <a:t>City’s PTJ claimed no notice from Plaintiff as the “claimant” and asserted lack of jurisdiction</a:t>
            </a:r>
          </a:p>
          <a:p>
            <a:r>
              <a:rPr lang="en-US" sz="1800" dirty="0"/>
              <a:t>Issue: whether notice provided by Plaintiff’s </a:t>
            </a:r>
            <a:r>
              <a:rPr lang="en-US" sz="1800" u="sng" dirty="0"/>
              <a:t>Employer</a:t>
            </a:r>
            <a:r>
              <a:rPr lang="en-US" sz="1800" dirty="0"/>
              <a:t> preserved </a:t>
            </a:r>
            <a:r>
              <a:rPr lang="en-US" sz="1800" u="sng" dirty="0"/>
              <a:t>Plaintiff’s</a:t>
            </a:r>
            <a:r>
              <a:rPr lang="en-US" sz="1800" dirty="0"/>
              <a:t> right to sue?</a:t>
            </a:r>
          </a:p>
          <a:p>
            <a:r>
              <a:rPr lang="en-US" sz="1800" dirty="0"/>
              <a:t>Texas Supreme Court held:</a:t>
            </a:r>
          </a:p>
          <a:p>
            <a:pPr lvl="1"/>
            <a:r>
              <a:rPr lang="en-US" sz="1800" dirty="0"/>
              <a:t>Employer's notice IS sufficient to satisfy TTCA statutory notice and City Charter requirements:</a:t>
            </a:r>
          </a:p>
          <a:p>
            <a:pPr lvl="2"/>
            <a:r>
              <a:rPr lang="en-US" dirty="0"/>
              <a:t>Lists Plaintiff, all TTCA elements for Plaintiff, and notes injuries = fact specific</a:t>
            </a:r>
          </a:p>
          <a:p>
            <a:pPr lvl="1"/>
            <a:r>
              <a:rPr lang="en-US" sz="1800" dirty="0"/>
              <a:t>So, City was on notice of Plaintiff as a claimant and that injuries were involved</a:t>
            </a:r>
          </a:p>
          <a:p>
            <a:pPr lvl="1"/>
            <a:r>
              <a:rPr lang="en-US" sz="1800" dirty="0"/>
              <a:t>Immunity was NOT waived</a:t>
            </a:r>
          </a:p>
          <a:p>
            <a:pPr lvl="1"/>
            <a:r>
              <a:rPr lang="en-US" sz="18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Plaintiff’s Employer properly filed notice of claim under City Charter on behalf of employee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94272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36b31287-d94c-4910-9e92-1d6f3a4a866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F7089C8055054AB6377257F1CA7123" ma:contentTypeVersion="7" ma:contentTypeDescription="Create a new document." ma:contentTypeScope="" ma:versionID="b10bc56fa5d5a3ce259da35fe38d1541">
  <xsd:schema xmlns:xsd="http://www.w3.org/2001/XMLSchema" xmlns:xs="http://www.w3.org/2001/XMLSchema" xmlns:p="http://schemas.microsoft.com/office/2006/metadata/properties" xmlns:ns3="36b31287-d94c-4910-9e92-1d6f3a4a8665" xmlns:ns4="1cc85d23-cec9-40dd-8e26-caae54632e40" targetNamespace="http://schemas.microsoft.com/office/2006/metadata/properties" ma:root="true" ma:fieldsID="4567ca757b41b0ff295a2e8fb4802d87" ns3:_="" ns4:_="">
    <xsd:import namespace="36b31287-d94c-4910-9e92-1d6f3a4a8665"/>
    <xsd:import namespace="1cc85d23-cec9-40dd-8e26-caae54632e4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b31287-d94c-4910-9e92-1d6f3a4a866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_activity" ma:index="11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c85d23-cec9-40dd-8e26-caae54632e4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74474A6-EEAC-48CE-99F8-DB59EACDA96B}">
  <ds:schemaRefs>
    <ds:schemaRef ds:uri="http://purl.org/dc/dcmitype/"/>
    <ds:schemaRef ds:uri="http://purl.org/dc/elements/1.1/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microsoft.com/office/infopath/2007/PartnerControls"/>
    <ds:schemaRef ds:uri="1cc85d23-cec9-40dd-8e26-caae54632e40"/>
    <ds:schemaRef ds:uri="36b31287-d94c-4910-9e92-1d6f3a4a8665"/>
  </ds:schemaRefs>
</ds:datastoreItem>
</file>

<file path=customXml/itemProps2.xml><?xml version="1.0" encoding="utf-8"?>
<ds:datastoreItem xmlns:ds="http://schemas.openxmlformats.org/officeDocument/2006/customXml" ds:itemID="{D79CBE32-B00F-486D-94B4-BFBFB80256B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22545CD-A030-4889-9965-05EA5CAA4D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6b31287-d94c-4910-9e92-1d6f3a4a8665"/>
    <ds:schemaRef ds:uri="1cc85d23-cec9-40dd-8e26-caae54632e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6327</TotalTime>
  <Words>3967</Words>
  <Application>Microsoft Office PowerPoint</Application>
  <PresentationFormat>Widescreen</PresentationFormat>
  <Paragraphs>230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Corbel</vt:lpstr>
      <vt:lpstr>Segoe UI</vt:lpstr>
      <vt:lpstr>Source Sans Pro</vt:lpstr>
      <vt:lpstr>Times New Roman</vt:lpstr>
      <vt:lpstr>Parallax</vt:lpstr>
      <vt:lpstr>Case Law Update McAllen Roadshow 2023 </vt:lpstr>
      <vt:lpstr>Limited Scope</vt:lpstr>
      <vt:lpstr>City of Austin v. Quinlan, 669 S.W.3d 813 (Tex. 2023)</vt:lpstr>
      <vt:lpstr>VIA Metropolitan Transit Authority v. Flores, No. 04-21-00233-CV (Tex. App.—San Antonio, August 3, 2022)</vt:lpstr>
      <vt:lpstr>Rattray, et. al, v. City of Brownsville, 662 S.W.3d 860 (Tex. 2023)  (Mainly just helpful information even though City lost)</vt:lpstr>
      <vt:lpstr>Rattray Continued…</vt:lpstr>
      <vt:lpstr>City of Houston v. Arellano, 654 S.W.3d 483 (Tex. App. — Houston [14th Dist.] 2022, pet. denied), reconsideration en banc denied (Oct. 25, 2022), reh’g denied (Oct. 25, 2022)</vt:lpstr>
      <vt:lpstr>Gulf Coast Center v. Curry, 658 S.W.3d 281 (Tex. 2022)</vt:lpstr>
      <vt:lpstr>Leach v. City of Tyler, 653 S.W.3d 723 (Tex. 2022), per curiam  </vt:lpstr>
      <vt:lpstr>Morales v. Wilson County, No. 04-21-00338-CV, 2022 WL 14656817 (Tex. App.—San Antonio Oct. 26, 2022, pet. denied)</vt:lpstr>
      <vt:lpstr>City of El Paso v. Pina, 659 S.W.3d 194 (Tex. App.—El Paso 2022, no pet.)</vt:lpstr>
      <vt:lpstr>City of Houston v. McGriff, 01-21-00487-CV, 2022 WL 17684046, (Tex. App.—Houston [1st Dist.] Dec. 15, 2022, no pet.) </vt:lpstr>
      <vt:lpstr>Brown v. City of Houston, et al., 660 S.W.3d 749 (Tex. 2023)</vt:lpstr>
      <vt:lpstr>City of Fort Worth v. Fitzgerald, No. 05-22-00327-CV, 2023 WL 1813525 (Tex. App.—Dallas Feb. 8, 2023, no pet.)(mem. op.)</vt:lpstr>
      <vt:lpstr>In re Hidden Lakes Development Partners, LP, 01-22-00152-CV, 2023 WL 3873359 (Tex. App.—Houston [1st Dist.] June 8, 2023, no pet.)</vt:lpstr>
      <vt:lpstr>City of Houston v. Fisher, No. 14-21-00573-CV, 2023 WL 2322971 (Tex. App.—Houston [14th Dist.] Mar. 2, 2023, no pet.) (mem. op.) </vt:lpstr>
      <vt:lpstr>Pardo v. Iglesias, No. 14-22-00338-CV, 2023 WL 363024 (Tex. App.—Houston [14th Dist.] Jan. 24, 2023), reconsideration en banc denied, No 14-22-00338-CV, 2023 WL 4188343 (Tex. App.—Houston [14th Dist.] June 27, 2023, no pet.)</vt:lpstr>
      <vt:lpstr>Christ v. Tex. Dep’t of Transp., 664 S.3d 82 (Tex. 2023), reh’g denied (May 5, 2023) </vt:lpstr>
      <vt:lpstr>Sihota and GTHCC, Inc. v. City of Midland, No. 11-21-00171-CV, 2022 WL 17996996, at *1 (Tex. App.—Eastland Dec. 30, 2022, no pet.) (mem. op.)</vt:lpstr>
      <vt:lpstr>Officials Acting in Their Official Capacities for City of Austin Dev. Services Dep’t v. Austin Nightlife, LLC, No. 03-22-00637-CV, 2023 WL 3010766, at *1 (Tex. App.—Austin Apr. 20, 2023, no pet.)</vt:lpstr>
      <vt:lpstr>The End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Jacen Henry</dc:creator>
  <cp:lastModifiedBy>Alyssa Castillon</cp:lastModifiedBy>
  <cp:revision>112</cp:revision>
  <dcterms:created xsi:type="dcterms:W3CDTF">2023-07-11T14:47:15Z</dcterms:created>
  <dcterms:modified xsi:type="dcterms:W3CDTF">2023-11-01T18:52:06Z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0x01010031F7089C8055054AB6377257F1CA7123</vt:lpwstr>
  </property>
</Properties>
</file>