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handoutMasterIdLst>
    <p:handoutMasterId r:id="rId28"/>
  </p:handoutMasterIdLst>
  <p:sldIdLst>
    <p:sldId id="257" r:id="rId2"/>
    <p:sldId id="279" r:id="rId3"/>
    <p:sldId id="259" r:id="rId4"/>
    <p:sldId id="302" r:id="rId5"/>
    <p:sldId id="304" r:id="rId6"/>
    <p:sldId id="282" r:id="rId7"/>
    <p:sldId id="283" r:id="rId8"/>
    <p:sldId id="284" r:id="rId9"/>
    <p:sldId id="260" r:id="rId10"/>
    <p:sldId id="301" r:id="rId11"/>
    <p:sldId id="262" r:id="rId12"/>
    <p:sldId id="303" r:id="rId13"/>
    <p:sldId id="314" r:id="rId14"/>
    <p:sldId id="315" r:id="rId15"/>
    <p:sldId id="305" r:id="rId16"/>
    <p:sldId id="306" r:id="rId17"/>
    <p:sldId id="287" r:id="rId18"/>
    <p:sldId id="307" r:id="rId19"/>
    <p:sldId id="309" r:id="rId20"/>
    <p:sldId id="310" r:id="rId21"/>
    <p:sldId id="311" r:id="rId22"/>
    <p:sldId id="312" r:id="rId23"/>
    <p:sldId id="308" r:id="rId24"/>
    <p:sldId id="313" r:id="rId25"/>
    <p:sldId id="300" r:id="rId26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110" d="100"/>
          <a:sy n="110" d="100"/>
        </p:scale>
        <p:origin x="19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97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2084"/>
          </a:xfrm>
          <a:prstGeom prst="rect">
            <a:avLst/>
          </a:prstGeom>
        </p:spPr>
        <p:txBody>
          <a:bodyPr vert="horz" lIns="87746" tIns="43873" rIns="87746" bIns="43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2084"/>
          </a:xfrm>
          <a:prstGeom prst="rect">
            <a:avLst/>
          </a:prstGeom>
        </p:spPr>
        <p:txBody>
          <a:bodyPr vert="horz" lIns="87746" tIns="43873" rIns="87746" bIns="43873" rtlCol="0"/>
          <a:lstStyle>
            <a:lvl1pPr algn="r">
              <a:defRPr sz="1200"/>
            </a:lvl1pPr>
          </a:lstStyle>
          <a:p>
            <a:fld id="{BDC77D73-E83C-493F-8FB2-D5682F4AD4B4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1292"/>
            <a:ext cx="3038145" cy="462083"/>
          </a:xfrm>
          <a:prstGeom prst="rect">
            <a:avLst/>
          </a:prstGeom>
        </p:spPr>
        <p:txBody>
          <a:bodyPr vert="horz" lIns="87746" tIns="43873" rIns="87746" bIns="43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761292"/>
            <a:ext cx="3038145" cy="462083"/>
          </a:xfrm>
          <a:prstGeom prst="rect">
            <a:avLst/>
          </a:prstGeom>
        </p:spPr>
        <p:txBody>
          <a:bodyPr vert="horz" lIns="87746" tIns="43873" rIns="87746" bIns="43873" rtlCol="0" anchor="b"/>
          <a:lstStyle>
            <a:lvl1pPr algn="r">
              <a:defRPr sz="1200"/>
            </a:lvl1pPr>
          </a:lstStyle>
          <a:p>
            <a:fld id="{859BC9F4-2F4E-40A8-9F30-ADB048E82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9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A3BD8BE-39BB-42DA-8FCB-ECE8B56C21C6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0563"/>
            <a:ext cx="4610100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38997ED1-4F41-4155-8946-570725244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3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8B4D-FA5F-4CDF-8BAF-FD84C0D0B7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40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48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27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88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38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95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86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9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1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8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78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94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056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68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3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12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8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49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3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97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97ED1-4F41-4155-8946-5707252442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1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14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6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51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0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8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5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0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4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BEC0D9-98BB-49D7-9E7E-D268FB540271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9A3F73-D5BE-4095-87AE-95DA5098F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6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6632448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TEXAS PUBLIC INFORMATION ACT UPDATE 2023</a:t>
            </a:r>
            <a:endParaRPr lang="en-US" sz="53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Office of the Hidalgo County Criminal District Attorney</a:t>
            </a:r>
          </a:p>
          <a:p>
            <a:pPr algn="ctr">
              <a:spcBef>
                <a:spcPts val="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Terry Palacios</a:t>
            </a:r>
          </a:p>
          <a:p>
            <a:pPr algn="ctr">
              <a:spcBef>
                <a:spcPts val="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Josie Ramirez Solis – Chief Civil Litigation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to determine: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What type of records is the requestor asking for?</a:t>
            </a:r>
          </a:p>
          <a:p>
            <a:r>
              <a:rPr lang="en-US" sz="2400" b="1" dirty="0" smtClean="0"/>
              <a:t>Does the requestor have a special right of access?</a:t>
            </a:r>
          </a:p>
          <a:p>
            <a:r>
              <a:rPr lang="en-US" sz="2400" b="1" dirty="0" smtClean="0"/>
              <a:t>Is there a need to maintain the confidentiality of the records requested </a:t>
            </a:r>
            <a:r>
              <a:rPr lang="en-US" sz="2400" b="1" u="sng" dirty="0" smtClean="0"/>
              <a:t>OR</a:t>
            </a:r>
            <a:r>
              <a:rPr lang="en-US" sz="2400" b="1" dirty="0" smtClean="0"/>
              <a:t> a </a:t>
            </a:r>
            <a:r>
              <a:rPr lang="en-US" sz="2400" b="1" u="sng" dirty="0" smtClean="0"/>
              <a:t>prohibition on disclosure</a:t>
            </a:r>
            <a:r>
              <a:rPr lang="en-US" sz="2400" b="1" dirty="0" smtClean="0"/>
              <a:t>?</a:t>
            </a:r>
          </a:p>
          <a:p>
            <a:r>
              <a:rPr lang="en-US" sz="2400" b="1" dirty="0" smtClean="0"/>
              <a:t>Is an Attorney General decision necessary?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Keep the following in mind: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6554867" cy="3886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With limited exceptions, the entity </a:t>
            </a:r>
            <a:r>
              <a:rPr lang="en-US" sz="2400" b="1" u="sng" dirty="0" smtClean="0"/>
              <a:t>must</a:t>
            </a:r>
            <a:r>
              <a:rPr lang="en-US" sz="2400" b="1" dirty="0" smtClean="0"/>
              <a:t> request a decision from the Attorney General to withhold information</a:t>
            </a:r>
          </a:p>
          <a:p>
            <a:pPr algn="just"/>
            <a:r>
              <a:rPr lang="en-US" sz="2400" b="1" dirty="0" smtClean="0"/>
              <a:t>Even if the information is obviously confidential, a copy must be submitted to the AG when requesting a decision</a:t>
            </a:r>
          </a:p>
          <a:p>
            <a:pPr algn="just"/>
            <a:r>
              <a:rPr lang="en-US" sz="2400" b="1" dirty="0" smtClean="0"/>
              <a:t>Governmental bodies must use good faith in attempting to locate records responsive to the request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762000"/>
            <a:ext cx="6554867" cy="541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Under the PIA, a records custodian is not required to create records that are not already in existence</a:t>
            </a:r>
          </a:p>
          <a:p>
            <a:r>
              <a:rPr lang="en-US" sz="2400" b="1" dirty="0" smtClean="0"/>
              <a:t>Under the PIA, a records custodian is not required to conduct legal research</a:t>
            </a:r>
          </a:p>
          <a:p>
            <a:r>
              <a:rPr lang="en-US" sz="2400" b="1" dirty="0" smtClean="0"/>
              <a:t>Under the PIA, a records custodian can ask for clarification if it is not clear what records the requestor is asking for</a:t>
            </a:r>
          </a:p>
          <a:p>
            <a:r>
              <a:rPr lang="en-US" sz="2400" b="1" dirty="0" smtClean="0"/>
              <a:t>Some information can be permissibly redacted (See OAG site for form letter – DOBs, access ID #’s, peace officer information)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PROHIBITIONS ON DISCLOSURE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086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Certain crime victim information is confidential and excepted from disclosure if the information identifies an individual as a victim of: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1) human trafficking, sexual abuse of a young child or disabled individual, indecency with a child, including sexual performance by a child, sexual assault, including aggravated sexual assault, compelling prostitution;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/>
              <a:t>2) an offense that is part of the same criminal episode; or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/>
              <a:t>3) a victim of any criminal offense, if the victim was younger than 18 years of age when any element of the offense was committed</a:t>
            </a:r>
            <a:r>
              <a:rPr lang="en-US" dirty="0" smtClean="0"/>
              <a:t>. (Gov’t Code 552.1315(a)) (Family Code Ch. 261 and Ch. 57)</a:t>
            </a:r>
          </a:p>
        </p:txBody>
      </p:sp>
    </p:spTree>
    <p:extLst>
      <p:ext uri="{BB962C8B-B14F-4D97-AF65-F5344CB8AC3E}">
        <p14:creationId xmlns:p14="http://schemas.microsoft.com/office/powerpoint/2010/main" val="940811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PROHIBITED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Information </a:t>
            </a:r>
            <a:r>
              <a:rPr lang="en-US" b="1" u="sng" dirty="0"/>
              <a:t>may</a:t>
            </a:r>
            <a:r>
              <a:rPr lang="en-US" dirty="0"/>
              <a:t> be disclosed: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to any victim identified by the information, or to the parent or guardian of a victim identified by the information who was younger than 18 years of age when the offense was committed;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2) to a law enforcement agency for investigative purposes; or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3) in accordance with a court order requiring the disclosure</a:t>
            </a:r>
            <a:r>
              <a:rPr lang="en-US" dirty="0" smtClean="0"/>
              <a:t>. (Gov’t. Code 552.1315(b))(Family Code Ch. 261 and Ch. 57)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Under the PIA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Waiver of Arguments Against Disclosure:</a:t>
            </a:r>
            <a:endParaRPr lang="en-US" dirty="0" smtClean="0"/>
          </a:p>
          <a:p>
            <a:pPr lvl="1"/>
            <a:r>
              <a:rPr lang="en-US" b="1" dirty="0" smtClean="0"/>
              <a:t>If the procedures of the Public Information Act are not followed exactly, the entity may be required to release information that would otherwise be protected</a:t>
            </a:r>
          </a:p>
          <a:p>
            <a:r>
              <a:rPr lang="en-US" b="1" u="sng" dirty="0" smtClean="0"/>
              <a:t>Civil Penalties:</a:t>
            </a:r>
          </a:p>
          <a:p>
            <a:pPr lvl="1"/>
            <a:r>
              <a:rPr lang="en-US" b="1" dirty="0" smtClean="0"/>
              <a:t>A requestor may bring suit to require release of public information </a:t>
            </a:r>
          </a:p>
          <a:p>
            <a:pPr lvl="1"/>
            <a:r>
              <a:rPr lang="en-US" b="1" dirty="0" smtClean="0"/>
              <a:t>The court may require the entity to pay the requestor’s attorney’s fees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863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cont’d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6554867" cy="3810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Criminal Penalties:</a:t>
            </a:r>
          </a:p>
          <a:p>
            <a:pPr lvl="1"/>
            <a:r>
              <a:rPr lang="en-US" sz="2000" b="1" dirty="0" smtClean="0"/>
              <a:t>Releasing confidential information: punishable by a fine of up to $1,000 and/or 6 months in jail</a:t>
            </a:r>
          </a:p>
          <a:p>
            <a:pPr lvl="1"/>
            <a:r>
              <a:rPr lang="en-US" sz="2000" b="1" dirty="0" smtClean="0"/>
              <a:t>Failing or refusing to give access to public information: fine of up to $1,000 and/or 6 months in jail</a:t>
            </a:r>
          </a:p>
          <a:p>
            <a:pPr lvl="1"/>
            <a:r>
              <a:rPr lang="en-US" sz="2000" b="1" dirty="0" smtClean="0"/>
              <a:t>Destruction, removal, or alteration of public information: fine of up to $4,000 an/or 3 months in jail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671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PIA COMPLAINTS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6554867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/>
              <a:t>The requestor may file a complaint against </a:t>
            </a:r>
            <a:r>
              <a:rPr lang="en-US" sz="2600" b="1" dirty="0" smtClean="0"/>
              <a:t>an entity </a:t>
            </a:r>
            <a:r>
              <a:rPr lang="en-US" sz="2600" b="1" dirty="0"/>
              <a:t>with the local county or district </a:t>
            </a:r>
            <a:r>
              <a:rPr lang="en-US" sz="2600" b="1" dirty="0" smtClean="0"/>
              <a:t>attorney in addition to the AG’s Office.</a:t>
            </a:r>
          </a:p>
          <a:p>
            <a:r>
              <a:rPr lang="en-US" sz="2600" b="1" dirty="0" smtClean="0"/>
              <a:t> </a:t>
            </a:r>
            <a:r>
              <a:rPr lang="en-US" sz="2600" b="1" dirty="0"/>
              <a:t>The complaint must meet the following requirements: </a:t>
            </a:r>
            <a:endParaRPr lang="en-US" sz="2600" b="1" dirty="0" smtClean="0"/>
          </a:p>
          <a:p>
            <a:pPr lvl="1"/>
            <a:r>
              <a:rPr lang="en-US" sz="2100" b="1" dirty="0" smtClean="0"/>
              <a:t>1</a:t>
            </a:r>
            <a:r>
              <a:rPr lang="en-US" sz="2100" b="1" dirty="0"/>
              <a:t>) be in writing and signed by the complainant; </a:t>
            </a:r>
            <a:endParaRPr lang="en-US" sz="2100" b="1" dirty="0" smtClean="0"/>
          </a:p>
          <a:p>
            <a:pPr lvl="1"/>
            <a:r>
              <a:rPr lang="en-US" sz="2100" b="1" dirty="0" smtClean="0"/>
              <a:t>2</a:t>
            </a:r>
            <a:r>
              <a:rPr lang="en-US" sz="2100" b="1" dirty="0"/>
              <a:t>) state the name of the city that allegedly committed the violation, as accurately as can be done by the complainant; </a:t>
            </a:r>
            <a:endParaRPr lang="en-US" sz="2100" b="1" dirty="0" smtClean="0"/>
          </a:p>
          <a:p>
            <a:pPr lvl="1"/>
            <a:r>
              <a:rPr lang="en-US" sz="2100" b="1" dirty="0" smtClean="0"/>
              <a:t>3</a:t>
            </a:r>
            <a:r>
              <a:rPr lang="en-US" sz="2100" b="1" dirty="0"/>
              <a:t>) state the time and place of the alleged commission of the violation, as definitely as can be done by the complainant; and </a:t>
            </a:r>
            <a:endParaRPr lang="en-US" sz="2100" b="1" dirty="0" smtClean="0"/>
          </a:p>
          <a:p>
            <a:pPr lvl="1"/>
            <a:r>
              <a:rPr lang="en-US" sz="2100" b="1" dirty="0" smtClean="0"/>
              <a:t>4</a:t>
            </a:r>
            <a:r>
              <a:rPr lang="en-US" sz="2100" b="1" dirty="0"/>
              <a:t>) describe the violation, in general terms</a:t>
            </a:r>
            <a:r>
              <a:rPr lang="en-US" sz="2100" b="1" dirty="0" smtClean="0"/>
              <a:t>. </a:t>
            </a:r>
            <a:endParaRPr lang="en-US" sz="21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100" b="1" dirty="0" smtClean="0"/>
              <a:t>Before </a:t>
            </a:r>
            <a:r>
              <a:rPr lang="en-US" sz="2100" b="1" dirty="0"/>
              <a:t>the 31st day after receiving the complaint, the local prosecuting attorney must determine if a violation has been committed, decide whether to take action against the city, and notify the person who filed the complaint of that decision</a:t>
            </a:r>
            <a:r>
              <a:rPr lang="en-US" sz="2100" b="1" dirty="0" smtClean="0"/>
              <a:t>.  (Tex. Gov’t. Code 552.3215)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Changes from the 2023 Texas Legislature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5338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 3033—Business Days Defined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Adds Tex. Gov’t. Code 552.0031</a:t>
            </a:r>
          </a:p>
          <a:p>
            <a:r>
              <a:rPr lang="en-US" dirty="0" smtClean="0"/>
              <a:t>A business day is any day that is not:</a:t>
            </a:r>
          </a:p>
          <a:p>
            <a:pPr lvl="1"/>
            <a:r>
              <a:rPr lang="en-US" dirty="0" smtClean="0"/>
              <a:t>Saturday</a:t>
            </a:r>
          </a:p>
          <a:p>
            <a:pPr lvl="1"/>
            <a:r>
              <a:rPr lang="en-US" dirty="0" smtClean="0"/>
              <a:t>Sunday</a:t>
            </a:r>
          </a:p>
          <a:p>
            <a:pPr lvl="1"/>
            <a:r>
              <a:rPr lang="en-US" dirty="0" smtClean="0"/>
              <a:t>State holiday (e.g. the day after Thanksgiving)</a:t>
            </a:r>
          </a:p>
          <a:p>
            <a:pPr lvl="1"/>
            <a:r>
              <a:rPr lang="en-US" dirty="0" smtClean="0"/>
              <a:t>National holiday (e.g. Veterans Day)</a:t>
            </a:r>
          </a:p>
          <a:p>
            <a:pPr lvl="1"/>
            <a:r>
              <a:rPr lang="en-US" dirty="0" smtClean="0"/>
              <a:t>The Monday after a holiday that falls on a weekend (e.g. Monday, July 5)</a:t>
            </a:r>
          </a:p>
          <a:p>
            <a:pPr lvl="1"/>
            <a:r>
              <a:rPr lang="en-US" dirty="0" smtClean="0"/>
              <a:t>A day designated by a governmental body as a nonbusiness day when offices are closed (e.g. Good Friday)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7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514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received a Records Request – </a:t>
            </a:r>
            <a:br>
              <a:rPr lang="en-US" dirty="0" smtClean="0"/>
            </a:br>
            <a:r>
              <a:rPr lang="en-US" dirty="0" smtClean="0"/>
              <a:t>What do you do next??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234" y="3200400"/>
            <a:ext cx="4954250" cy="3200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First step is to determine what type of request received: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Public Information Request under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Gov’t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 Code Ch. 552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Request for Court Records/Judicial Records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Subpoena Request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 3033—Prompt Release of Basic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Tex. Gov’t. Code 552.108(c)</a:t>
            </a:r>
          </a:p>
          <a:p>
            <a:r>
              <a:rPr lang="en-US" dirty="0" smtClean="0"/>
              <a:t>Requires a governmental body to “promptly” release basic information</a:t>
            </a:r>
          </a:p>
          <a:p>
            <a:pPr lvl="1"/>
            <a:r>
              <a:rPr lang="en-US" dirty="0" smtClean="0"/>
              <a:t>So instead of waiting until you get the AG decision back to release the first page info, it should be sent out when your entity sends the notices.</a:t>
            </a:r>
          </a:p>
          <a:p>
            <a:r>
              <a:rPr lang="en-US" dirty="0" smtClean="0"/>
              <a:t>This is the section used for law enforcement reports that are still under investigation!!!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74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 3033—Electronic Submission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Adds Tex. Gov’t. Code 552.3031</a:t>
            </a:r>
          </a:p>
          <a:p>
            <a:r>
              <a:rPr lang="en-US" dirty="0" smtClean="0"/>
              <a:t>Requires governmental bodies to submit requests for decisions through the AG’s electronic submission portal</a:t>
            </a:r>
          </a:p>
          <a:p>
            <a:pPr lvl="1"/>
            <a:r>
              <a:rPr lang="en-US" dirty="0" smtClean="0"/>
              <a:t>This can be expensive!!!!!!!</a:t>
            </a:r>
          </a:p>
          <a:p>
            <a:pPr lvl="1"/>
            <a:r>
              <a:rPr lang="en-US" dirty="0" smtClean="0"/>
              <a:t>But you can save money if you submit the entire request for decision at once rather than sending the 10 day and the 15 day brief separately </a:t>
            </a:r>
          </a:p>
          <a:p>
            <a:pPr lvl="1"/>
            <a:r>
              <a:rPr lang="en-US" dirty="0" smtClean="0"/>
              <a:t>So it is important to gather information as soon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46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 3033—Prompt Release of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Amends </a:t>
            </a:r>
            <a:r>
              <a:rPr lang="en-US" dirty="0" err="1" smtClean="0"/>
              <a:t>Tex</a:t>
            </a:r>
            <a:r>
              <a:rPr lang="en-US" dirty="0" smtClean="0"/>
              <a:t> Gov’t Code 552.306</a:t>
            </a:r>
          </a:p>
          <a:p>
            <a:r>
              <a:rPr lang="en-US" b="1" u="sng" dirty="0" smtClean="0"/>
              <a:t>Sets a time limit by which information must be released after receiving an AG decision</a:t>
            </a:r>
            <a:endParaRPr lang="en-US" dirty="0" smtClean="0"/>
          </a:p>
          <a:p>
            <a:r>
              <a:rPr lang="en-US" dirty="0" smtClean="0"/>
              <a:t>In general, information must be released </a:t>
            </a:r>
            <a:r>
              <a:rPr lang="en-US" u="sng" dirty="0" smtClean="0"/>
              <a:t>within</a:t>
            </a:r>
            <a:r>
              <a:rPr lang="en-US" dirty="0" smtClean="0"/>
              <a:t> 30 days</a:t>
            </a:r>
          </a:p>
          <a:p>
            <a:pPr lvl="1"/>
            <a:r>
              <a:rPr lang="en-US" dirty="0" smtClean="0"/>
              <a:t>If information is extremely voluminous, may release in multiple batches, with signed certification of when next batch will be released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33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410200"/>
            <a:ext cx="6554867" cy="1295400"/>
          </a:xfrm>
        </p:spPr>
        <p:txBody>
          <a:bodyPr/>
          <a:lstStyle/>
          <a:p>
            <a:r>
              <a:rPr lang="en-US" dirty="0" smtClean="0"/>
              <a:t>House Bill 3130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Addresses Confidentiality for victims of domestic violence or sexual assault</a:t>
            </a:r>
          </a:p>
          <a:p>
            <a:r>
              <a:rPr lang="en-US" sz="2400" dirty="0" smtClean="0"/>
              <a:t>Amends Tex. Gov’t Code 552.138</a:t>
            </a:r>
            <a:endParaRPr lang="en-US" sz="2400" dirty="0"/>
          </a:p>
          <a:p>
            <a:pPr lvl="1"/>
            <a:r>
              <a:rPr lang="en-US" sz="2400" dirty="0" smtClean="0"/>
              <a:t>Makes confidential the personal information of the holder of a license issued by a governmental body who notifies the governmental body in writing that they are a survivor and wish to keep the information confidential</a:t>
            </a:r>
          </a:p>
          <a:p>
            <a:r>
              <a:rPr lang="en-US" sz="2400" dirty="0" smtClean="0"/>
              <a:t>This mostly applies to state occupational licenses but could be read to include e.g. restaurant permits as well</a:t>
            </a:r>
            <a:endParaRPr lang="en-US" sz="2400" dirty="0"/>
          </a:p>
          <a:p>
            <a:r>
              <a:rPr lang="en-US" sz="2400" dirty="0" smtClean="0"/>
              <a:t>Applies to a request rec’d on or after 9/1/23</a:t>
            </a:r>
          </a:p>
        </p:txBody>
      </p:sp>
    </p:spTree>
    <p:extLst>
      <p:ext uri="{BB962C8B-B14F-4D97-AF65-F5344CB8AC3E}">
        <p14:creationId xmlns:p14="http://schemas.microsoft.com/office/powerpoint/2010/main" val="3650531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Senate Bill 435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Service Members’ Department of Defense ID Numbers</a:t>
            </a:r>
          </a:p>
          <a:p>
            <a:r>
              <a:rPr lang="en-US" sz="2400" dirty="0" smtClean="0"/>
              <a:t>Amends Tex. Gov’t. Code 437.232</a:t>
            </a:r>
          </a:p>
          <a:p>
            <a:r>
              <a:rPr lang="en-US" sz="2400" dirty="0" smtClean="0"/>
              <a:t>Adds a service member’s Department of Defense ID number to the information about a member that is confidential</a:t>
            </a:r>
          </a:p>
          <a:p>
            <a:r>
              <a:rPr lang="en-US" sz="2800" dirty="0"/>
              <a:t>Applies to a request rec’d on or after 9/1/23</a:t>
            </a:r>
          </a:p>
        </p:txBody>
      </p:sp>
    </p:spTree>
    <p:extLst>
      <p:ext uri="{BB962C8B-B14F-4D97-AF65-F5344CB8AC3E}">
        <p14:creationId xmlns:p14="http://schemas.microsoft.com/office/powerpoint/2010/main" val="3168821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6554867" cy="48006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Josephine Ramirez-Solis</a:t>
            </a:r>
          </a:p>
          <a:p>
            <a:r>
              <a:rPr lang="en-US" sz="4500" u="sng" dirty="0" smtClean="0">
                <a:solidFill>
                  <a:schemeClr val="tx1"/>
                </a:solidFill>
              </a:rPr>
              <a:t>josephine.ramirez@da.co.hidalgo.tx.us</a:t>
            </a:r>
          </a:p>
          <a:p>
            <a:endParaRPr lang="en-US" sz="4500" dirty="0" smtClean="0"/>
          </a:p>
          <a:p>
            <a:r>
              <a:rPr lang="en-US" sz="4500" dirty="0" smtClean="0"/>
              <a:t>Leigh Ann Tognetti</a:t>
            </a:r>
          </a:p>
          <a:p>
            <a:r>
              <a:rPr lang="en-US" sz="4500" u="sng" dirty="0" smtClean="0">
                <a:solidFill>
                  <a:schemeClr val="tx1"/>
                </a:solidFill>
              </a:rPr>
              <a:t>leigh.tognetti@da.co.hidalgo.tx.us</a:t>
            </a:r>
          </a:p>
          <a:p>
            <a:endParaRPr lang="en-US" sz="4500" dirty="0" smtClean="0"/>
          </a:p>
          <a:p>
            <a:r>
              <a:rPr lang="en-US" sz="4500" dirty="0" smtClean="0"/>
              <a:t>Jacqueline Villarreal</a:t>
            </a:r>
          </a:p>
          <a:p>
            <a:r>
              <a:rPr lang="en-US" sz="4500" u="sng" dirty="0" smtClean="0">
                <a:solidFill>
                  <a:schemeClr val="tx1"/>
                </a:solidFill>
              </a:rPr>
              <a:t>jacqueline.villarreal@da.co.hidalgo.tx.us</a:t>
            </a:r>
          </a:p>
          <a:p>
            <a:endParaRPr lang="en-US" sz="4500" u="sng" dirty="0">
              <a:solidFill>
                <a:srgbClr val="00B0F0"/>
              </a:solidFill>
            </a:endParaRPr>
          </a:p>
          <a:p>
            <a:r>
              <a:rPr lang="en-US" sz="4500" dirty="0" smtClean="0"/>
              <a:t>Melissa Erasmus</a:t>
            </a:r>
          </a:p>
          <a:p>
            <a:r>
              <a:rPr lang="en-US" sz="4500" u="sng" dirty="0" smtClean="0">
                <a:solidFill>
                  <a:schemeClr val="tx1"/>
                </a:solidFill>
              </a:rPr>
              <a:t>jaclyn.erasmus@da.co.hidalgo.tx.us</a:t>
            </a:r>
            <a:r>
              <a:rPr lang="en-US" sz="4500" dirty="0" smtClean="0">
                <a:solidFill>
                  <a:schemeClr val="tx1"/>
                </a:solidFill>
              </a:rPr>
              <a:t> </a:t>
            </a:r>
          </a:p>
          <a:p>
            <a:pPr marL="109728" indent="0">
              <a:buNone/>
            </a:pPr>
            <a:endParaRPr lang="en-US" sz="4500" dirty="0" smtClean="0"/>
          </a:p>
          <a:p>
            <a:r>
              <a:rPr lang="en-US" sz="4500" b="1" dirty="0" smtClean="0"/>
              <a:t>Office: (956)-292-7609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6480048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OUR FOCUS:</a:t>
            </a:r>
            <a:br>
              <a:rPr lang="en-US" b="1" dirty="0" smtClean="0"/>
            </a:br>
            <a:r>
              <a:rPr lang="en-US" b="1" dirty="0" smtClean="0"/>
              <a:t>Public Information Act  REQUESTS UNDER Chapter 552 Texas Government Code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6480048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59138" y="5410200"/>
            <a:ext cx="5711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INCREASE IN # OF REQUESTS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79248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is Public Information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6554867" cy="300567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“Public Information” means information that is written, produced, collected, assembled, or maintained under a law or ordinance or in connection with the </a:t>
            </a:r>
            <a:r>
              <a:rPr lang="en-US" sz="1800" b="1" i="1" u="sng" dirty="0" smtClean="0"/>
              <a:t>transaction of official business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by or for a governmental body and/or its officers or employees</a:t>
            </a:r>
          </a:p>
          <a:p>
            <a:r>
              <a:rPr lang="en-US" sz="1800" b="1" dirty="0" smtClean="0"/>
              <a:t>This includes electronic communications created, transmitted, received, or maintained on </a:t>
            </a:r>
            <a:r>
              <a:rPr lang="en-US" sz="1800" b="1" i="1" dirty="0" smtClean="0"/>
              <a:t>any device</a:t>
            </a:r>
            <a:r>
              <a:rPr lang="en-US" sz="1800" b="1" dirty="0" smtClean="0"/>
              <a:t>, if that communication relates to the transaction of official business</a:t>
            </a:r>
          </a:p>
          <a:p>
            <a:r>
              <a:rPr lang="en-US" sz="1800" b="1" dirty="0" smtClean="0"/>
              <a:t>“</a:t>
            </a:r>
            <a:r>
              <a:rPr lang="en-US" sz="1800" b="1" dirty="0"/>
              <a:t>O</a:t>
            </a:r>
            <a:r>
              <a:rPr lang="en-US" sz="1800" b="1" dirty="0" smtClean="0"/>
              <a:t>fficial business” means</a:t>
            </a:r>
            <a:r>
              <a:rPr lang="en-US" sz="1800" dirty="0"/>
              <a:t>: </a:t>
            </a:r>
            <a:r>
              <a:rPr lang="en-US" sz="1800" b="1" dirty="0"/>
              <a:t>(1) the information is created by, transmitted to, received by, or maintained by an officer or employee of the governmental body in the officer’s or employee’s official capacity, or a person or entity performing official business or a governmental function on behalf of a governmental body; and (2) the information pertains to official business of the governmental body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pPr algn="l"/>
            <a:r>
              <a:rPr lang="en-US" dirty="0" smtClean="0">
                <a:latin typeface="Lucida Handwriting" panose="03010101010101010101" pitchFamily="66" charset="0"/>
              </a:rPr>
              <a:t>With that in mind</a:t>
            </a:r>
            <a:br>
              <a:rPr lang="en-US" dirty="0" smtClean="0">
                <a:latin typeface="Lucida Handwriting" panose="03010101010101010101" pitchFamily="66" charset="0"/>
              </a:rPr>
            </a:b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Text and email like it will be read aloud in court- chances are it will with very limited exceptions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The Attorney General has said they are looking at the substance of the communications – NOT the mediums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970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PROPER Public Information Request?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Request</a:t>
            </a:r>
          </a:p>
          <a:p>
            <a:r>
              <a:rPr lang="en-US" b="1" dirty="0" smtClean="0"/>
              <a:t>In writing</a:t>
            </a:r>
          </a:p>
          <a:p>
            <a:r>
              <a:rPr lang="en-US" b="1" dirty="0" smtClean="0"/>
              <a:t>For information in existence at the time the request was received</a:t>
            </a:r>
          </a:p>
          <a:p>
            <a:pPr lvl="1"/>
            <a:r>
              <a:rPr lang="en-US" b="1" dirty="0" smtClean="0"/>
              <a:t>Must make a good faith effort to respond to a request with information that is in existence</a:t>
            </a:r>
          </a:p>
          <a:p>
            <a:r>
              <a:rPr lang="en-US" b="1" dirty="0" smtClean="0"/>
              <a:t>Does </a:t>
            </a:r>
            <a:r>
              <a:rPr lang="en-US" b="1" u="sng" dirty="0" smtClean="0"/>
              <a:t>NOT</a:t>
            </a:r>
            <a:r>
              <a:rPr lang="en-US" b="1" dirty="0" smtClean="0"/>
              <a:t> need to say it is a Public Information Request under the ACT</a:t>
            </a:r>
          </a:p>
          <a:p>
            <a:r>
              <a:rPr lang="en-US" b="1" dirty="0" smtClean="0"/>
              <a:t>Can be typed or handwritten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Responding to Public Information Requests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 entity cannot </a:t>
            </a:r>
            <a:r>
              <a:rPr lang="en-US" b="1" dirty="0" smtClean="0"/>
              <a:t>ask why the individual wants the information</a:t>
            </a:r>
          </a:p>
          <a:p>
            <a:r>
              <a:rPr lang="en-US" b="1" dirty="0" smtClean="0"/>
              <a:t>An entity may establish </a:t>
            </a:r>
            <a:r>
              <a:rPr lang="en-US" b="1" dirty="0" smtClean="0"/>
              <a:t>a process or a specific e-mail address for the purposes of accepting information requests (RULES MUST BE REASONABLE)!!!</a:t>
            </a:r>
            <a:endParaRPr lang="en-US" b="1" u="sng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Elected Officials may choose to be the custodian of their own records</a:t>
            </a:r>
          </a:p>
          <a:p>
            <a:r>
              <a:rPr lang="en-US" b="1" dirty="0" smtClean="0"/>
              <a:t>In our County- the DA, County &amp; District Clerks, Sheriff, Tax Assessor-Collector, and Elections Dept. all handle their own records requests.  The remainder of the offices and departments utilize a general Open Government Process</a:t>
            </a:r>
            <a:endParaRPr lang="en-US" b="1" u="sng" dirty="0">
              <a:solidFill>
                <a:srgbClr val="00B0F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953000"/>
            <a:ext cx="6554867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Common Pitfalls in Public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4958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There are deadlines </a:t>
            </a:r>
            <a:r>
              <a:rPr lang="en-US" b="1" dirty="0" smtClean="0"/>
              <a:t>to respond so </a:t>
            </a:r>
            <a:r>
              <a:rPr lang="en-US" b="1" dirty="0"/>
              <a:t>time is of the essence</a:t>
            </a:r>
            <a:r>
              <a:rPr lang="en-US" b="1" dirty="0" smtClean="0"/>
              <a:t>.</a:t>
            </a:r>
          </a:p>
          <a:p>
            <a:r>
              <a:rPr lang="en-US" b="1" dirty="0"/>
              <a:t>Governmental bodies shall </a:t>
            </a:r>
            <a:r>
              <a:rPr lang="en-US" b="1" u="sng" dirty="0" smtClean="0"/>
              <a:t>PROMPTLY</a:t>
            </a:r>
            <a:r>
              <a:rPr lang="en-US" b="1" dirty="0"/>
              <a:t> release requested information that is </a:t>
            </a:r>
            <a:r>
              <a:rPr lang="en-US" b="1" dirty="0" smtClean="0"/>
              <a:t>NOT </a:t>
            </a:r>
            <a:r>
              <a:rPr lang="en-US" b="1" dirty="0"/>
              <a:t>confidential by law, either constitutional, statutory, or by judicial decision, or information for which an exception to disclosure has not been </a:t>
            </a:r>
            <a:r>
              <a:rPr lang="en-US" b="1" dirty="0" smtClean="0"/>
              <a:t>sought</a:t>
            </a:r>
          </a:p>
          <a:p>
            <a:r>
              <a:rPr lang="en-US" b="1" dirty="0"/>
              <a:t>The PIA has a presumption that information is public and should be released – waiting can mean </a:t>
            </a:r>
            <a:r>
              <a:rPr lang="en-US" b="1" dirty="0" smtClean="0"/>
              <a:t>information must be released when it could </a:t>
            </a:r>
            <a:r>
              <a:rPr lang="en-US" b="1" dirty="0" smtClean="0"/>
              <a:t>or should </a:t>
            </a:r>
            <a:r>
              <a:rPr lang="en-US" b="1" dirty="0" smtClean="0"/>
              <a:t>have been </a:t>
            </a:r>
            <a:r>
              <a:rPr lang="en-US" b="1" dirty="0"/>
              <a:t>withheld. You can also waive available exceptions to the release of information.</a:t>
            </a:r>
          </a:p>
          <a:p>
            <a:r>
              <a:rPr lang="en-US" b="1" dirty="0" smtClean="0"/>
              <a:t>DEADLINES: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10 day deadline from date of receipt of request to ask for an Attorney General opinion, notify requestor or send 3</a:t>
            </a:r>
            <a:r>
              <a:rPr lang="en-US" b="1" baseline="30000" dirty="0" smtClean="0"/>
              <a:t>rd</a:t>
            </a:r>
            <a:r>
              <a:rPr lang="en-US" b="1" dirty="0" smtClean="0"/>
              <a:t> party notice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15 day deadline to submit brief of comments</a:t>
            </a:r>
          </a:p>
          <a:p>
            <a:r>
              <a:rPr lang="en-US" b="1" dirty="0" smtClean="0"/>
              <a:t>The PIA must be followed strictly. </a:t>
            </a:r>
            <a:r>
              <a:rPr lang="en-US" b="1" u="sng" dirty="0" smtClean="0"/>
              <a:t>Information cannot be withheld without first seeking a determination from the Texas Attorney General. 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When is Information 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191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The Public Information Act gives the public access to government documents; however, that does not mean that the public has complete and total access to all government records </a:t>
            </a:r>
          </a:p>
          <a:p>
            <a:pPr algn="just"/>
            <a:r>
              <a:rPr lang="en-US" b="1" dirty="0" smtClean="0"/>
              <a:t>The Government Code provides exceptions to disclosure for information that e.g. </a:t>
            </a:r>
            <a:r>
              <a:rPr lang="en-US" b="1" dirty="0"/>
              <a:t>would invade personal </a:t>
            </a:r>
            <a:r>
              <a:rPr lang="en-US" b="1" dirty="0" smtClean="0"/>
              <a:t>privacy, compromise security, impede investigation/prosecution or harm the entity in a competitive bidding situation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3967</TotalTime>
  <Words>1449</Words>
  <Application>Microsoft Office PowerPoint</Application>
  <PresentationFormat>On-screen Show (4:3)</PresentationFormat>
  <Paragraphs>160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Century Gothic</vt:lpstr>
      <vt:lpstr>Lucida Handwriting</vt:lpstr>
      <vt:lpstr>Wingdings</vt:lpstr>
      <vt:lpstr>Wingdings 3</vt:lpstr>
      <vt:lpstr>Slice</vt:lpstr>
      <vt:lpstr>TEXAS PUBLIC INFORMATION ACT UPDATE 2023</vt:lpstr>
      <vt:lpstr>You received a Records Request –  What do you do next??</vt:lpstr>
      <vt:lpstr>OUR FOCUS: Public Information Act  REQUESTS UNDER Chapter 552 Texas Government Code</vt:lpstr>
      <vt:lpstr>What is Public Information?</vt:lpstr>
      <vt:lpstr>With that in mind </vt:lpstr>
      <vt:lpstr>What is a PROPER Public Information Request?</vt:lpstr>
      <vt:lpstr>Responding to Public Information Requests</vt:lpstr>
      <vt:lpstr>Common Pitfalls in Public Information</vt:lpstr>
      <vt:lpstr>When is Information Public?</vt:lpstr>
      <vt:lpstr>Important to determine:</vt:lpstr>
      <vt:lpstr>Keep the following in mind: </vt:lpstr>
      <vt:lpstr>PowerPoint Presentation</vt:lpstr>
      <vt:lpstr>PROHIBITIONS ON DISCLOSURE</vt:lpstr>
      <vt:lpstr>DISCLOSURE PROHIBITED CONT’D</vt:lpstr>
      <vt:lpstr>Consequences Under the PIA</vt:lpstr>
      <vt:lpstr>Consequences cont’d</vt:lpstr>
      <vt:lpstr>PIA COMPLAINTS</vt:lpstr>
      <vt:lpstr>Legislative Update</vt:lpstr>
      <vt:lpstr>HB 3033—Business Days Defined</vt:lpstr>
      <vt:lpstr>HB 3033—Prompt Release of Basic Information</vt:lpstr>
      <vt:lpstr>HB 3033—Electronic Submission</vt:lpstr>
      <vt:lpstr>HB 3033—Prompt Release of Information</vt:lpstr>
      <vt:lpstr>House Bill 3130</vt:lpstr>
      <vt:lpstr>Senate Bill 435</vt:lpstr>
      <vt:lpstr>Questions?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Information Act Training 2023</dc:title>
  <dc:creator>josephine.ramirez</dc:creator>
  <cp:lastModifiedBy>Josephine L. Ramirez</cp:lastModifiedBy>
  <cp:revision>168</cp:revision>
  <cp:lastPrinted>2023-11-02T15:25:17Z</cp:lastPrinted>
  <dcterms:created xsi:type="dcterms:W3CDTF">2017-02-09T16:31:42Z</dcterms:created>
  <dcterms:modified xsi:type="dcterms:W3CDTF">2023-11-02T15:39:05Z</dcterms:modified>
</cp:coreProperties>
</file>